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8" r:id="rId2"/>
    <p:sldId id="312" r:id="rId3"/>
    <p:sldId id="313" r:id="rId4"/>
    <p:sldId id="314" r:id="rId5"/>
    <p:sldId id="315" r:id="rId6"/>
    <p:sldId id="290" r:id="rId7"/>
    <p:sldId id="323" r:id="rId8"/>
    <p:sldId id="324" r:id="rId9"/>
    <p:sldId id="325" r:id="rId10"/>
    <p:sldId id="317" r:id="rId11"/>
    <p:sldId id="319" r:id="rId12"/>
    <p:sldId id="321" r:id="rId13"/>
    <p:sldId id="264" r:id="rId14"/>
    <p:sldId id="318" r:id="rId15"/>
    <p:sldId id="330" r:id="rId16"/>
    <p:sldId id="326" r:id="rId17"/>
    <p:sldId id="327" r:id="rId18"/>
    <p:sldId id="329" r:id="rId19"/>
    <p:sldId id="331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20" autoAdjust="0"/>
  </p:normalViewPr>
  <p:slideViewPr>
    <p:cSldViewPr>
      <p:cViewPr>
        <p:scale>
          <a:sx n="100" d="100"/>
          <a:sy n="100" d="100"/>
        </p:scale>
        <p:origin x="-2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37D10-DA52-4B7D-9860-3CD454171974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40A855C-7FDF-4CDA-B2DD-70CF26665FB7}">
      <dgm:prSet phldrT="[Текст]" custT="1"/>
      <dgm:spPr/>
      <dgm:t>
        <a:bodyPr/>
        <a:lstStyle/>
        <a:p>
          <a:r>
            <a:rPr lang="ru-RU" sz="2000" dirty="0" smtClean="0"/>
            <a:t>Профессиональные </a:t>
          </a:r>
        </a:p>
        <a:p>
          <a:r>
            <a:rPr lang="ru-RU" sz="2000" dirty="0" smtClean="0"/>
            <a:t>компетенции</a:t>
          </a:r>
          <a:endParaRPr lang="ru-RU" sz="2000" dirty="0"/>
        </a:p>
      </dgm:t>
    </dgm:pt>
    <dgm:pt modelId="{A7CB4FFF-8038-4959-8622-2E22E6300A4F}" type="parTrans" cxnId="{BE23A225-26FA-41CA-BA53-1526320EB04D}">
      <dgm:prSet/>
      <dgm:spPr/>
      <dgm:t>
        <a:bodyPr/>
        <a:lstStyle/>
        <a:p>
          <a:endParaRPr lang="ru-RU"/>
        </a:p>
      </dgm:t>
    </dgm:pt>
    <dgm:pt modelId="{1BA20A10-B00E-4A2F-A9B5-7CC22257818E}" type="sibTrans" cxnId="{BE23A225-26FA-41CA-BA53-1526320EB04D}">
      <dgm:prSet/>
      <dgm:spPr/>
      <dgm:t>
        <a:bodyPr/>
        <a:lstStyle/>
        <a:p>
          <a:endParaRPr lang="ru-RU"/>
        </a:p>
      </dgm:t>
    </dgm:pt>
    <dgm:pt modelId="{DC77E767-68E5-40A0-8E64-0561D0E6547A}">
      <dgm:prSet phldrT="[Текст]"/>
      <dgm:spPr/>
      <dgm:t>
        <a:bodyPr/>
        <a:lstStyle/>
        <a:p>
          <a:r>
            <a:rPr lang="ru-RU" dirty="0" smtClean="0"/>
            <a:t>Виды деятельности</a:t>
          </a:r>
          <a:endParaRPr lang="ru-RU" dirty="0"/>
        </a:p>
      </dgm:t>
    </dgm:pt>
    <dgm:pt modelId="{5478174C-0F61-46C8-800F-F9650EC47AEC}" type="parTrans" cxnId="{599A329F-A9BC-46FC-91FF-F17C22EE8A15}">
      <dgm:prSet/>
      <dgm:spPr/>
      <dgm:t>
        <a:bodyPr/>
        <a:lstStyle/>
        <a:p>
          <a:endParaRPr lang="ru-RU"/>
        </a:p>
      </dgm:t>
    </dgm:pt>
    <dgm:pt modelId="{66DE88C3-F2D1-41AA-A70A-7268263554ED}" type="sibTrans" cxnId="{599A329F-A9BC-46FC-91FF-F17C22EE8A15}">
      <dgm:prSet/>
      <dgm:spPr/>
      <dgm:t>
        <a:bodyPr/>
        <a:lstStyle/>
        <a:p>
          <a:endParaRPr lang="ru-RU"/>
        </a:p>
      </dgm:t>
    </dgm:pt>
    <dgm:pt modelId="{CFEFA011-E3C7-4C4B-AE1E-FF10C747CAFE}">
      <dgm:prSet phldrT="[Текст]"/>
      <dgm:spPr/>
      <dgm:t>
        <a:bodyPr/>
        <a:lstStyle/>
        <a:p>
          <a:r>
            <a:rPr lang="ru-RU" dirty="0" smtClean="0"/>
            <a:t>Модули</a:t>
          </a:r>
        </a:p>
        <a:p>
          <a:r>
            <a:rPr lang="ru-RU" dirty="0" smtClean="0"/>
            <a:t>дисциплины</a:t>
          </a:r>
          <a:endParaRPr lang="ru-RU" dirty="0"/>
        </a:p>
      </dgm:t>
    </dgm:pt>
    <dgm:pt modelId="{79D48C3A-9C81-4B90-804A-8C0D4F587C3A}" type="parTrans" cxnId="{74CEFF20-6D3A-47D7-9292-A97F166703DD}">
      <dgm:prSet/>
      <dgm:spPr/>
      <dgm:t>
        <a:bodyPr/>
        <a:lstStyle/>
        <a:p>
          <a:endParaRPr lang="ru-RU"/>
        </a:p>
      </dgm:t>
    </dgm:pt>
    <dgm:pt modelId="{2B1C84FC-1A76-4EC2-9091-D072678987B9}" type="sibTrans" cxnId="{74CEFF20-6D3A-47D7-9292-A97F166703DD}">
      <dgm:prSet/>
      <dgm:spPr/>
      <dgm:t>
        <a:bodyPr/>
        <a:lstStyle/>
        <a:p>
          <a:endParaRPr lang="ru-RU"/>
        </a:p>
      </dgm:t>
    </dgm:pt>
    <dgm:pt modelId="{7324EF80-8552-4FC2-839B-1522E206474C}" type="pres">
      <dgm:prSet presAssocID="{52437D10-DA52-4B7D-9860-3CD454171974}" presName="Name0" presStyleCnt="0">
        <dgm:presLayoutVars>
          <dgm:dir/>
          <dgm:resizeHandles val="exact"/>
        </dgm:presLayoutVars>
      </dgm:prSet>
      <dgm:spPr/>
    </dgm:pt>
    <dgm:pt modelId="{C2C736A3-BD99-4C6D-9A87-7AD2D5E35E5F}" type="pres">
      <dgm:prSet presAssocID="{52437D10-DA52-4B7D-9860-3CD454171974}" presName="vNodes" presStyleCnt="0"/>
      <dgm:spPr/>
    </dgm:pt>
    <dgm:pt modelId="{F6C93D7C-4C89-4D66-9C90-889E3F0D7847}" type="pres">
      <dgm:prSet presAssocID="{D40A855C-7FDF-4CDA-B2DD-70CF26665FB7}" presName="node" presStyleLbl="node1" presStyleIdx="0" presStyleCnt="3" custScaleX="188861" custScaleY="66330" custLinFactY="114681" custLinFactNeighborX="-960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F9C7E-AE41-4F62-BC5F-188C783F9041}" type="pres">
      <dgm:prSet presAssocID="{1BA20A10-B00E-4A2F-A9B5-7CC22257818E}" presName="spacerT" presStyleCnt="0"/>
      <dgm:spPr/>
    </dgm:pt>
    <dgm:pt modelId="{B6702B09-AD67-43F5-B6AD-558A04CC315B}" type="pres">
      <dgm:prSet presAssocID="{1BA20A10-B00E-4A2F-A9B5-7CC22257818E}" presName="sibTrans" presStyleLbl="sibTrans2D1" presStyleIdx="0" presStyleCnt="2" custLinFactY="-45940" custLinFactNeighborX="77038" custLinFactNeighborY="-100000"/>
      <dgm:spPr/>
      <dgm:t>
        <a:bodyPr/>
        <a:lstStyle/>
        <a:p>
          <a:endParaRPr lang="ru-RU"/>
        </a:p>
      </dgm:t>
    </dgm:pt>
    <dgm:pt modelId="{E0A696AE-85D0-4F14-A14A-946A3B99154C}" type="pres">
      <dgm:prSet presAssocID="{1BA20A10-B00E-4A2F-A9B5-7CC22257818E}" presName="spacerB" presStyleCnt="0"/>
      <dgm:spPr/>
    </dgm:pt>
    <dgm:pt modelId="{4F60BF16-2B3C-45A0-A945-533D09FB435F}" type="pres">
      <dgm:prSet presAssocID="{DC77E767-68E5-40A0-8E64-0561D0E6547A}" presName="node" presStyleLbl="node1" presStyleIdx="1" presStyleCnt="3" custScaleX="184067" custScaleY="55405" custLinFactY="-134064" custLinFactNeighborX="1267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0B102-0558-4F1F-A799-368F45C9D977}" type="pres">
      <dgm:prSet presAssocID="{52437D10-DA52-4B7D-9860-3CD454171974}" presName="sibTransLast" presStyleLbl="sibTrans2D1" presStyleIdx="1" presStyleCnt="2" custAng="16248128" custFlipVert="1" custScaleX="132593" custScaleY="81505" custLinFactX="-100000" custLinFactY="619" custLinFactNeighborX="-147212" custLinFactNeighborY="100000"/>
      <dgm:spPr/>
      <dgm:t>
        <a:bodyPr/>
        <a:lstStyle/>
        <a:p>
          <a:endParaRPr lang="ru-RU"/>
        </a:p>
      </dgm:t>
    </dgm:pt>
    <dgm:pt modelId="{D754E29D-990D-4910-9E78-E0D7B0D4445E}" type="pres">
      <dgm:prSet presAssocID="{52437D10-DA52-4B7D-9860-3CD454171974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CCB9A08-B89C-4A89-BADD-6FF21B8D6AB1}" type="pres">
      <dgm:prSet presAssocID="{52437D10-DA52-4B7D-9860-3CD454171974}" presName="lastNode" presStyleLbl="node1" presStyleIdx="2" presStyleCnt="3" custLinFactNeighborX="3178" custLinFactNeighborY="-3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A329F-A9BC-46FC-91FF-F17C22EE8A15}" srcId="{52437D10-DA52-4B7D-9860-3CD454171974}" destId="{DC77E767-68E5-40A0-8E64-0561D0E6547A}" srcOrd="1" destOrd="0" parTransId="{5478174C-0F61-46C8-800F-F9650EC47AEC}" sibTransId="{66DE88C3-F2D1-41AA-A70A-7268263554ED}"/>
    <dgm:cxn modelId="{F5D6403B-AC96-4F0C-A165-47A9C7DFBC3C}" type="presOf" srcId="{66DE88C3-F2D1-41AA-A70A-7268263554ED}" destId="{B2F0B102-0558-4F1F-A799-368F45C9D977}" srcOrd="0" destOrd="0" presId="urn:microsoft.com/office/officeart/2005/8/layout/equation2"/>
    <dgm:cxn modelId="{D3D35292-03F4-4405-8691-8185D15BADFC}" type="presOf" srcId="{DC77E767-68E5-40A0-8E64-0561D0E6547A}" destId="{4F60BF16-2B3C-45A0-A945-533D09FB435F}" srcOrd="0" destOrd="0" presId="urn:microsoft.com/office/officeart/2005/8/layout/equation2"/>
    <dgm:cxn modelId="{E3E37192-5481-402E-ABDF-49A2AFE45D6A}" type="presOf" srcId="{66DE88C3-F2D1-41AA-A70A-7268263554ED}" destId="{D754E29D-990D-4910-9E78-E0D7B0D4445E}" srcOrd="1" destOrd="0" presId="urn:microsoft.com/office/officeart/2005/8/layout/equation2"/>
    <dgm:cxn modelId="{74CEFF20-6D3A-47D7-9292-A97F166703DD}" srcId="{52437D10-DA52-4B7D-9860-3CD454171974}" destId="{CFEFA011-E3C7-4C4B-AE1E-FF10C747CAFE}" srcOrd="2" destOrd="0" parTransId="{79D48C3A-9C81-4B90-804A-8C0D4F587C3A}" sibTransId="{2B1C84FC-1A76-4EC2-9091-D072678987B9}"/>
    <dgm:cxn modelId="{BE23A225-26FA-41CA-BA53-1526320EB04D}" srcId="{52437D10-DA52-4B7D-9860-3CD454171974}" destId="{D40A855C-7FDF-4CDA-B2DD-70CF26665FB7}" srcOrd="0" destOrd="0" parTransId="{A7CB4FFF-8038-4959-8622-2E22E6300A4F}" sibTransId="{1BA20A10-B00E-4A2F-A9B5-7CC22257818E}"/>
    <dgm:cxn modelId="{E0F3FC28-8A58-446E-BCC5-B981C8C89B3E}" type="presOf" srcId="{52437D10-DA52-4B7D-9860-3CD454171974}" destId="{7324EF80-8552-4FC2-839B-1522E206474C}" srcOrd="0" destOrd="0" presId="urn:microsoft.com/office/officeart/2005/8/layout/equation2"/>
    <dgm:cxn modelId="{BDA710D7-4143-4CC1-B945-E0F5C884F65F}" type="presOf" srcId="{CFEFA011-E3C7-4C4B-AE1E-FF10C747CAFE}" destId="{8CCB9A08-B89C-4A89-BADD-6FF21B8D6AB1}" srcOrd="0" destOrd="0" presId="urn:microsoft.com/office/officeart/2005/8/layout/equation2"/>
    <dgm:cxn modelId="{C7AEFE73-FD07-41AF-996B-48085A552BF1}" type="presOf" srcId="{D40A855C-7FDF-4CDA-B2DD-70CF26665FB7}" destId="{F6C93D7C-4C89-4D66-9C90-889E3F0D7847}" srcOrd="0" destOrd="0" presId="urn:microsoft.com/office/officeart/2005/8/layout/equation2"/>
    <dgm:cxn modelId="{A494E8A4-CE13-440E-AAAA-02803A67F876}" type="presOf" srcId="{1BA20A10-B00E-4A2F-A9B5-7CC22257818E}" destId="{B6702B09-AD67-43F5-B6AD-558A04CC315B}" srcOrd="0" destOrd="0" presId="urn:microsoft.com/office/officeart/2005/8/layout/equation2"/>
    <dgm:cxn modelId="{E62DD9BE-5CB9-41C2-A7BC-B444C294246B}" type="presParOf" srcId="{7324EF80-8552-4FC2-839B-1522E206474C}" destId="{C2C736A3-BD99-4C6D-9A87-7AD2D5E35E5F}" srcOrd="0" destOrd="0" presId="urn:microsoft.com/office/officeart/2005/8/layout/equation2"/>
    <dgm:cxn modelId="{0BC1DFE2-E064-483E-9841-A1F6C4BA7C81}" type="presParOf" srcId="{C2C736A3-BD99-4C6D-9A87-7AD2D5E35E5F}" destId="{F6C93D7C-4C89-4D66-9C90-889E3F0D7847}" srcOrd="0" destOrd="0" presId="urn:microsoft.com/office/officeart/2005/8/layout/equation2"/>
    <dgm:cxn modelId="{4C60201B-E89F-4F64-94A4-B167CA6AF7D4}" type="presParOf" srcId="{C2C736A3-BD99-4C6D-9A87-7AD2D5E35E5F}" destId="{F95F9C7E-AE41-4F62-BC5F-188C783F9041}" srcOrd="1" destOrd="0" presId="urn:microsoft.com/office/officeart/2005/8/layout/equation2"/>
    <dgm:cxn modelId="{A76BD541-D480-4562-A4BB-646D666E8219}" type="presParOf" srcId="{C2C736A3-BD99-4C6D-9A87-7AD2D5E35E5F}" destId="{B6702B09-AD67-43F5-B6AD-558A04CC315B}" srcOrd="2" destOrd="0" presId="urn:microsoft.com/office/officeart/2005/8/layout/equation2"/>
    <dgm:cxn modelId="{E031E2D5-DE84-4394-83AA-C386148ECE70}" type="presParOf" srcId="{C2C736A3-BD99-4C6D-9A87-7AD2D5E35E5F}" destId="{E0A696AE-85D0-4F14-A14A-946A3B99154C}" srcOrd="3" destOrd="0" presId="urn:microsoft.com/office/officeart/2005/8/layout/equation2"/>
    <dgm:cxn modelId="{03A6B9A2-9585-40B2-B3C4-E1C5942F3C44}" type="presParOf" srcId="{C2C736A3-BD99-4C6D-9A87-7AD2D5E35E5F}" destId="{4F60BF16-2B3C-45A0-A945-533D09FB435F}" srcOrd="4" destOrd="0" presId="urn:microsoft.com/office/officeart/2005/8/layout/equation2"/>
    <dgm:cxn modelId="{FABB9BD5-EA9B-43FA-830A-2CF1A3ACD08A}" type="presParOf" srcId="{7324EF80-8552-4FC2-839B-1522E206474C}" destId="{B2F0B102-0558-4F1F-A799-368F45C9D977}" srcOrd="1" destOrd="0" presId="urn:microsoft.com/office/officeart/2005/8/layout/equation2"/>
    <dgm:cxn modelId="{9606FC58-197D-4080-A24F-6EA57585C699}" type="presParOf" srcId="{B2F0B102-0558-4F1F-A799-368F45C9D977}" destId="{D754E29D-990D-4910-9E78-E0D7B0D4445E}" srcOrd="0" destOrd="0" presId="urn:microsoft.com/office/officeart/2005/8/layout/equation2"/>
    <dgm:cxn modelId="{5C367873-5544-4F85-ABC6-85B51D22C376}" type="presParOf" srcId="{7324EF80-8552-4FC2-839B-1522E206474C}" destId="{8CCB9A08-B89C-4A89-BADD-6FF21B8D6AB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674C1-313B-4C86-9339-1D7C64F90C6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320238-5937-4C58-915E-AB6A0D805E0B}">
      <dgm:prSet phldrT="[Текст]"/>
      <dgm:spPr/>
      <dgm:t>
        <a:bodyPr/>
        <a:lstStyle/>
        <a:p>
          <a:r>
            <a:rPr lang="ru-RU" dirty="0" smtClean="0"/>
            <a:t>ГИА</a:t>
          </a:r>
          <a:endParaRPr lang="ru-RU" dirty="0"/>
        </a:p>
      </dgm:t>
    </dgm:pt>
    <dgm:pt modelId="{59F5B102-E6FF-4332-A96B-71F39186B75F}" type="parTrans" cxnId="{0E086866-D3DD-4C42-B4B6-64C8EB82E93E}">
      <dgm:prSet/>
      <dgm:spPr/>
      <dgm:t>
        <a:bodyPr/>
        <a:lstStyle/>
        <a:p>
          <a:endParaRPr lang="ru-RU"/>
        </a:p>
      </dgm:t>
    </dgm:pt>
    <dgm:pt modelId="{70E70978-357D-4F19-A688-AC7A0ADF7180}" type="sibTrans" cxnId="{0E086866-D3DD-4C42-B4B6-64C8EB82E93E}">
      <dgm:prSet/>
      <dgm:spPr/>
      <dgm:t>
        <a:bodyPr/>
        <a:lstStyle/>
        <a:p>
          <a:endParaRPr lang="ru-RU"/>
        </a:p>
      </dgm:t>
    </dgm:pt>
    <dgm:pt modelId="{325F83F8-2623-4135-A671-C84B1FBE2B1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практики</a:t>
          </a:r>
          <a:endParaRPr lang="ru-RU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17599F76-5921-40C3-BA71-8EC2666B4686}" type="parTrans" cxnId="{33776038-FBC0-4416-9945-DF75576A11EF}">
      <dgm:prSet/>
      <dgm:spPr/>
      <dgm:t>
        <a:bodyPr/>
        <a:lstStyle/>
        <a:p>
          <a:endParaRPr lang="ru-RU"/>
        </a:p>
      </dgm:t>
    </dgm:pt>
    <dgm:pt modelId="{C6CEF4D7-6B83-4CB8-8ADD-4DAD2DF68A5F}" type="sibTrans" cxnId="{33776038-FBC0-4416-9945-DF75576A11EF}">
      <dgm:prSet/>
      <dgm:spPr/>
      <dgm:t>
        <a:bodyPr/>
        <a:lstStyle/>
        <a:p>
          <a:endParaRPr lang="ru-RU"/>
        </a:p>
      </dgm:t>
    </dgm:pt>
    <dgm:pt modelId="{686A7A92-9B1A-4752-9CAC-355330CC225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Вариативная часть</a:t>
          </a:r>
          <a:endParaRPr lang="ru-RU" dirty="0">
            <a:solidFill>
              <a:schemeClr val="bg1"/>
            </a:solidFill>
          </a:endParaRPr>
        </a:p>
      </dgm:t>
    </dgm:pt>
    <dgm:pt modelId="{13766A4A-C0E8-46BC-AF47-5BCA71143057}" type="parTrans" cxnId="{3C3D6F35-35EC-4492-9F67-73BF014E1C44}">
      <dgm:prSet/>
      <dgm:spPr/>
      <dgm:t>
        <a:bodyPr/>
        <a:lstStyle/>
        <a:p>
          <a:endParaRPr lang="ru-RU"/>
        </a:p>
      </dgm:t>
    </dgm:pt>
    <dgm:pt modelId="{24E69422-BDE6-4774-A47C-86EE8F6165EA}" type="sibTrans" cxnId="{3C3D6F35-35EC-4492-9F67-73BF014E1C44}">
      <dgm:prSet/>
      <dgm:spPr/>
      <dgm:t>
        <a:bodyPr/>
        <a:lstStyle/>
        <a:p>
          <a:endParaRPr lang="ru-RU"/>
        </a:p>
      </dgm:t>
    </dgm:pt>
    <dgm:pt modelId="{F1C3BE56-B7F8-4C14-AEA6-82ED733A89FF}">
      <dgm:prSet phldrT="[Текст]"/>
      <dgm:spPr/>
      <dgm:t>
        <a:bodyPr/>
        <a:lstStyle/>
        <a:p>
          <a:r>
            <a:rPr lang="ru-RU" dirty="0" smtClean="0"/>
            <a:t>Базовая часть</a:t>
          </a:r>
          <a:endParaRPr lang="ru-RU" dirty="0"/>
        </a:p>
      </dgm:t>
    </dgm:pt>
    <dgm:pt modelId="{2A5066C6-E1FA-49CA-A60D-7F755AB0D8C3}" type="parTrans" cxnId="{3EE056BA-01A7-4595-AB3D-1EA881C6A768}">
      <dgm:prSet/>
      <dgm:spPr/>
      <dgm:t>
        <a:bodyPr/>
        <a:lstStyle/>
        <a:p>
          <a:endParaRPr lang="ru-RU"/>
        </a:p>
      </dgm:t>
    </dgm:pt>
    <dgm:pt modelId="{3BEB7270-0B53-4D85-A6D4-E4F0C9241E12}" type="sibTrans" cxnId="{3EE056BA-01A7-4595-AB3D-1EA881C6A768}">
      <dgm:prSet custAng="16248128" custFlipVert="1" custScaleX="132593" custScaleY="81505" custLinFactX="-100000" custLinFactY="619" custLinFactNeighborX="-147212" custLinFactNeighborY="100000"/>
      <dgm:spPr/>
      <dgm:t>
        <a:bodyPr/>
        <a:lstStyle/>
        <a:p>
          <a:endParaRPr lang="ru-RU"/>
        </a:p>
      </dgm:t>
    </dgm:pt>
    <dgm:pt modelId="{32E5B048-A8E5-4BE3-A902-8FC567F169D0}" type="pres">
      <dgm:prSet presAssocID="{7F3674C1-313B-4C86-9339-1D7C64F90C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EE7847-3B4E-4B88-A169-07FA23FC9EE5}" type="pres">
      <dgm:prSet presAssocID="{A1320238-5937-4C58-915E-AB6A0D805E0B}" presName="Name8" presStyleCnt="0"/>
      <dgm:spPr/>
    </dgm:pt>
    <dgm:pt modelId="{44BA4005-D4DA-4E4F-A8BB-71211AD9EE06}" type="pres">
      <dgm:prSet presAssocID="{A1320238-5937-4C58-915E-AB6A0D805E0B}" presName="level" presStyleLbl="node1" presStyleIdx="0" presStyleCnt="4" custScaleX="117039" custScaleY="376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B7F0D-F4CE-4D2F-B203-A73362900C23}" type="pres">
      <dgm:prSet presAssocID="{A1320238-5937-4C58-915E-AB6A0D805E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ED69B-8965-4620-97BF-3133CFE86B36}" type="pres">
      <dgm:prSet presAssocID="{325F83F8-2623-4135-A671-C84B1FBE2B1D}" presName="Name8" presStyleCnt="0"/>
      <dgm:spPr/>
    </dgm:pt>
    <dgm:pt modelId="{0B1939FB-F076-4CDE-8016-51C5F26280B3}" type="pres">
      <dgm:prSet presAssocID="{325F83F8-2623-4135-A671-C84B1FBE2B1D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E21A4-9E0E-41C4-B2D7-60D0D19C1762}" type="pres">
      <dgm:prSet presAssocID="{325F83F8-2623-4135-A671-C84B1FBE2B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CC755-A2F1-4619-9E08-C744CFE6E7C0}" type="pres">
      <dgm:prSet presAssocID="{686A7A92-9B1A-4752-9CAC-355330CC225A}" presName="Name8" presStyleCnt="0"/>
      <dgm:spPr/>
    </dgm:pt>
    <dgm:pt modelId="{4EFCC549-1F3B-4577-B7C5-33B9C00FDFFB}" type="pres">
      <dgm:prSet presAssocID="{686A7A92-9B1A-4752-9CAC-355330CC225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82754-4C9C-4E1E-A819-6A9A9E2F922F}" type="pres">
      <dgm:prSet presAssocID="{686A7A92-9B1A-4752-9CAC-355330CC22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153B0-CCA2-4C52-AD17-D7BE60FB8E74}" type="pres">
      <dgm:prSet presAssocID="{F1C3BE56-B7F8-4C14-AEA6-82ED733A89FF}" presName="Name8" presStyleCnt="0"/>
      <dgm:spPr/>
    </dgm:pt>
    <dgm:pt modelId="{AEA058C3-3AAA-44F1-8F57-736E27EF3A2F}" type="pres">
      <dgm:prSet presAssocID="{F1C3BE56-B7F8-4C14-AEA6-82ED733A89FF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3A2CA-0180-440A-8CF7-D73E48D371C7}" type="pres">
      <dgm:prSet presAssocID="{F1C3BE56-B7F8-4C14-AEA6-82ED733A89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695065-AECB-4F78-9638-CFAA137A5013}" type="presOf" srcId="{325F83F8-2623-4135-A671-C84B1FBE2B1D}" destId="{D9FE21A4-9E0E-41C4-B2D7-60D0D19C1762}" srcOrd="1" destOrd="0" presId="urn:microsoft.com/office/officeart/2005/8/layout/pyramid1"/>
    <dgm:cxn modelId="{6AD9F118-AD45-4752-A629-E29E327D2A61}" type="presOf" srcId="{F1C3BE56-B7F8-4C14-AEA6-82ED733A89FF}" destId="{DDE3A2CA-0180-440A-8CF7-D73E48D371C7}" srcOrd="1" destOrd="0" presId="urn:microsoft.com/office/officeart/2005/8/layout/pyramid1"/>
    <dgm:cxn modelId="{8D0B6116-0913-479B-AA83-B49186F3B98C}" type="presOf" srcId="{7F3674C1-313B-4C86-9339-1D7C64F90C6B}" destId="{32E5B048-A8E5-4BE3-A902-8FC567F169D0}" srcOrd="0" destOrd="0" presId="urn:microsoft.com/office/officeart/2005/8/layout/pyramid1"/>
    <dgm:cxn modelId="{3EE056BA-01A7-4595-AB3D-1EA881C6A768}" srcId="{7F3674C1-313B-4C86-9339-1D7C64F90C6B}" destId="{F1C3BE56-B7F8-4C14-AEA6-82ED733A89FF}" srcOrd="3" destOrd="0" parTransId="{2A5066C6-E1FA-49CA-A60D-7F755AB0D8C3}" sibTransId="{3BEB7270-0B53-4D85-A6D4-E4F0C9241E12}"/>
    <dgm:cxn modelId="{616F79CD-E5D9-4E0F-940F-289AF7F5D4A0}" type="presOf" srcId="{A1320238-5937-4C58-915E-AB6A0D805E0B}" destId="{44BA4005-D4DA-4E4F-A8BB-71211AD9EE06}" srcOrd="0" destOrd="0" presId="urn:microsoft.com/office/officeart/2005/8/layout/pyramid1"/>
    <dgm:cxn modelId="{711CD85B-B063-4BBF-9B2E-4059A893DBB5}" type="presOf" srcId="{325F83F8-2623-4135-A671-C84B1FBE2B1D}" destId="{0B1939FB-F076-4CDE-8016-51C5F26280B3}" srcOrd="0" destOrd="0" presId="urn:microsoft.com/office/officeart/2005/8/layout/pyramid1"/>
    <dgm:cxn modelId="{AD1870F5-8FE8-454A-AC8F-E38FA2FB7E06}" type="presOf" srcId="{686A7A92-9B1A-4752-9CAC-355330CC225A}" destId="{4EFCC549-1F3B-4577-B7C5-33B9C00FDFFB}" srcOrd="0" destOrd="0" presId="urn:microsoft.com/office/officeart/2005/8/layout/pyramid1"/>
    <dgm:cxn modelId="{95434102-FE4C-4C7B-BC79-3E3883063F8A}" type="presOf" srcId="{F1C3BE56-B7F8-4C14-AEA6-82ED733A89FF}" destId="{AEA058C3-3AAA-44F1-8F57-736E27EF3A2F}" srcOrd="0" destOrd="0" presId="urn:microsoft.com/office/officeart/2005/8/layout/pyramid1"/>
    <dgm:cxn modelId="{8DEBAE77-B465-4B38-B0B6-0EBFBDF4C5EF}" type="presOf" srcId="{A1320238-5937-4C58-915E-AB6A0D805E0B}" destId="{112B7F0D-F4CE-4D2F-B203-A73362900C23}" srcOrd="1" destOrd="0" presId="urn:microsoft.com/office/officeart/2005/8/layout/pyramid1"/>
    <dgm:cxn modelId="{3C3D6F35-35EC-4492-9F67-73BF014E1C44}" srcId="{7F3674C1-313B-4C86-9339-1D7C64F90C6B}" destId="{686A7A92-9B1A-4752-9CAC-355330CC225A}" srcOrd="2" destOrd="0" parTransId="{13766A4A-C0E8-46BC-AF47-5BCA71143057}" sibTransId="{24E69422-BDE6-4774-A47C-86EE8F6165EA}"/>
    <dgm:cxn modelId="{0E086866-D3DD-4C42-B4B6-64C8EB82E93E}" srcId="{7F3674C1-313B-4C86-9339-1D7C64F90C6B}" destId="{A1320238-5937-4C58-915E-AB6A0D805E0B}" srcOrd="0" destOrd="0" parTransId="{59F5B102-E6FF-4332-A96B-71F39186B75F}" sibTransId="{70E70978-357D-4F19-A688-AC7A0ADF7180}"/>
    <dgm:cxn modelId="{33776038-FBC0-4416-9945-DF75576A11EF}" srcId="{7F3674C1-313B-4C86-9339-1D7C64F90C6B}" destId="{325F83F8-2623-4135-A671-C84B1FBE2B1D}" srcOrd="1" destOrd="0" parTransId="{17599F76-5921-40C3-BA71-8EC2666B4686}" sibTransId="{C6CEF4D7-6B83-4CB8-8ADD-4DAD2DF68A5F}"/>
    <dgm:cxn modelId="{935027F5-90AE-4204-8332-BEA58CD7E2CE}" type="presOf" srcId="{686A7A92-9B1A-4752-9CAC-355330CC225A}" destId="{E4282754-4C9C-4E1E-A819-6A9A9E2F922F}" srcOrd="1" destOrd="0" presId="urn:microsoft.com/office/officeart/2005/8/layout/pyramid1"/>
    <dgm:cxn modelId="{CFBA4DE0-8F2E-48A2-9212-E49C9DB9758F}" type="presParOf" srcId="{32E5B048-A8E5-4BE3-A902-8FC567F169D0}" destId="{26EE7847-3B4E-4B88-A169-07FA23FC9EE5}" srcOrd="0" destOrd="0" presId="urn:microsoft.com/office/officeart/2005/8/layout/pyramid1"/>
    <dgm:cxn modelId="{D81B3092-8854-4AFB-992F-DFE6FB83C6F2}" type="presParOf" srcId="{26EE7847-3B4E-4B88-A169-07FA23FC9EE5}" destId="{44BA4005-D4DA-4E4F-A8BB-71211AD9EE06}" srcOrd="0" destOrd="0" presId="urn:microsoft.com/office/officeart/2005/8/layout/pyramid1"/>
    <dgm:cxn modelId="{E55B62CC-A0AD-409D-9985-D68F58683502}" type="presParOf" srcId="{26EE7847-3B4E-4B88-A169-07FA23FC9EE5}" destId="{112B7F0D-F4CE-4D2F-B203-A73362900C23}" srcOrd="1" destOrd="0" presId="urn:microsoft.com/office/officeart/2005/8/layout/pyramid1"/>
    <dgm:cxn modelId="{0F5DEAE0-9BA7-4476-BB89-A87977912B49}" type="presParOf" srcId="{32E5B048-A8E5-4BE3-A902-8FC567F169D0}" destId="{EBCED69B-8965-4620-97BF-3133CFE86B36}" srcOrd="1" destOrd="0" presId="urn:microsoft.com/office/officeart/2005/8/layout/pyramid1"/>
    <dgm:cxn modelId="{475F6617-FFCE-4678-BDBB-CEE8315ECF47}" type="presParOf" srcId="{EBCED69B-8965-4620-97BF-3133CFE86B36}" destId="{0B1939FB-F076-4CDE-8016-51C5F26280B3}" srcOrd="0" destOrd="0" presId="urn:microsoft.com/office/officeart/2005/8/layout/pyramid1"/>
    <dgm:cxn modelId="{C34589BB-ED92-4EB1-BC92-91111F725C66}" type="presParOf" srcId="{EBCED69B-8965-4620-97BF-3133CFE86B36}" destId="{D9FE21A4-9E0E-41C4-B2D7-60D0D19C1762}" srcOrd="1" destOrd="0" presId="urn:microsoft.com/office/officeart/2005/8/layout/pyramid1"/>
    <dgm:cxn modelId="{F466A58D-D8C7-4FCA-9933-0EEB7A4357A7}" type="presParOf" srcId="{32E5B048-A8E5-4BE3-A902-8FC567F169D0}" destId="{938CC755-A2F1-4619-9E08-C744CFE6E7C0}" srcOrd="2" destOrd="0" presId="urn:microsoft.com/office/officeart/2005/8/layout/pyramid1"/>
    <dgm:cxn modelId="{403F70A2-0DBD-41A7-AE03-E35787653E06}" type="presParOf" srcId="{938CC755-A2F1-4619-9E08-C744CFE6E7C0}" destId="{4EFCC549-1F3B-4577-B7C5-33B9C00FDFFB}" srcOrd="0" destOrd="0" presId="urn:microsoft.com/office/officeart/2005/8/layout/pyramid1"/>
    <dgm:cxn modelId="{30F4A712-415E-4FE7-93F8-2B4F24279803}" type="presParOf" srcId="{938CC755-A2F1-4619-9E08-C744CFE6E7C0}" destId="{E4282754-4C9C-4E1E-A819-6A9A9E2F922F}" srcOrd="1" destOrd="0" presId="urn:microsoft.com/office/officeart/2005/8/layout/pyramid1"/>
    <dgm:cxn modelId="{5C9B01B6-4967-4004-B85C-DCB9208E19B1}" type="presParOf" srcId="{32E5B048-A8E5-4BE3-A902-8FC567F169D0}" destId="{F14153B0-CCA2-4C52-AD17-D7BE60FB8E74}" srcOrd="3" destOrd="0" presId="urn:microsoft.com/office/officeart/2005/8/layout/pyramid1"/>
    <dgm:cxn modelId="{E1264E7D-AA6B-473E-AE90-16A5BC36368F}" type="presParOf" srcId="{F14153B0-CCA2-4C52-AD17-D7BE60FB8E74}" destId="{AEA058C3-3AAA-44F1-8F57-736E27EF3A2F}" srcOrd="0" destOrd="0" presId="urn:microsoft.com/office/officeart/2005/8/layout/pyramid1"/>
    <dgm:cxn modelId="{6D7D4AAC-A7E3-42A9-BE2F-055783E5C1EB}" type="presParOf" srcId="{F14153B0-CCA2-4C52-AD17-D7BE60FB8E74}" destId="{DDE3A2CA-0180-440A-8CF7-D73E48D371C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93D7C-4C89-4D66-9C90-889E3F0D7847}">
      <dsp:nvSpPr>
        <dsp:cNvPr id="0" name=""/>
        <dsp:cNvSpPr/>
      </dsp:nvSpPr>
      <dsp:spPr>
        <a:xfrm>
          <a:off x="0" y="2952329"/>
          <a:ext cx="3577406" cy="12564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Профессиональные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компетенции</a:t>
          </a:r>
          <a:endParaRPr lang="ru-RU" sz="2000" kern="1200" dirty="0"/>
        </a:p>
      </dsp:txBody>
      <dsp:txXfrm>
        <a:off x="0" y="2952329"/>
        <a:ext cx="3577406" cy="1256423"/>
      </dsp:txXfrm>
    </dsp:sp>
    <dsp:sp modelId="{B6702B09-AD67-43F5-B6AD-558A04CC315B}">
      <dsp:nvSpPr>
        <dsp:cNvPr id="0" name=""/>
        <dsp:cNvSpPr/>
      </dsp:nvSpPr>
      <dsp:spPr>
        <a:xfrm>
          <a:off x="2088232" y="1224132"/>
          <a:ext cx="1098636" cy="10986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088232" y="1224132"/>
        <a:ext cx="1098636" cy="1098636"/>
      </dsp:txXfrm>
    </dsp:sp>
    <dsp:sp modelId="{4F60BF16-2B3C-45A0-A945-533D09FB435F}">
      <dsp:nvSpPr>
        <dsp:cNvPr id="0" name=""/>
        <dsp:cNvSpPr/>
      </dsp:nvSpPr>
      <dsp:spPr>
        <a:xfrm>
          <a:off x="288030" y="288041"/>
          <a:ext cx="3486598" cy="1049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Виды деятельности</a:t>
          </a:r>
          <a:endParaRPr lang="ru-RU" sz="2400" kern="1200" dirty="0"/>
        </a:p>
      </dsp:txBody>
      <dsp:txXfrm>
        <a:off x="288030" y="288041"/>
        <a:ext cx="3486598" cy="1049481"/>
      </dsp:txXfrm>
    </dsp:sp>
    <dsp:sp modelId="{B2F0B102-0558-4F1F-A799-368F45C9D977}">
      <dsp:nvSpPr>
        <dsp:cNvPr id="0" name=""/>
        <dsp:cNvSpPr/>
      </dsp:nvSpPr>
      <dsp:spPr>
        <a:xfrm rot="5400000" flipV="1">
          <a:off x="2691581" y="2637008"/>
          <a:ext cx="663765" cy="574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 flipV="1">
        <a:off x="2691581" y="2637008"/>
        <a:ext cx="663765" cy="574319"/>
      </dsp:txXfrm>
    </dsp:sp>
    <dsp:sp modelId="{8CCB9A08-B89C-4A89-BADD-6FF21B8D6AB1}">
      <dsp:nvSpPr>
        <dsp:cNvPr id="0" name=""/>
        <dsp:cNvSpPr/>
      </dsp:nvSpPr>
      <dsp:spPr>
        <a:xfrm>
          <a:off x="4718886" y="288031"/>
          <a:ext cx="3788401" cy="3788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Модули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дисциплины</a:t>
          </a:r>
          <a:endParaRPr lang="ru-RU" sz="3700" kern="1200" dirty="0"/>
        </a:p>
      </dsp:txBody>
      <dsp:txXfrm>
        <a:off x="4718886" y="288031"/>
        <a:ext cx="3788401" cy="37884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A4005-D4DA-4E4F-A8BB-71211AD9EE06}">
      <dsp:nvSpPr>
        <dsp:cNvPr id="0" name=""/>
        <dsp:cNvSpPr/>
      </dsp:nvSpPr>
      <dsp:spPr>
        <a:xfrm>
          <a:off x="2160240" y="0"/>
          <a:ext cx="648071" cy="666072"/>
        </a:xfrm>
        <a:prstGeom prst="trapezoid">
          <a:avLst>
            <a:gd name="adj" fmla="val 427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ГИА</a:t>
          </a:r>
          <a:endParaRPr lang="ru-RU" sz="2500" kern="1200" dirty="0"/>
        </a:p>
      </dsp:txBody>
      <dsp:txXfrm>
        <a:off x="2160240" y="0"/>
        <a:ext cx="648071" cy="666072"/>
      </dsp:txXfrm>
    </dsp:sp>
    <dsp:sp modelId="{0B1939FB-F076-4CDE-8016-51C5F26280B3}">
      <dsp:nvSpPr>
        <dsp:cNvPr id="0" name=""/>
        <dsp:cNvSpPr/>
      </dsp:nvSpPr>
      <dsp:spPr>
        <a:xfrm>
          <a:off x="1471609" y="666072"/>
          <a:ext cx="2025332" cy="1770197"/>
        </a:xfrm>
        <a:prstGeom prst="trapezoid">
          <a:avLst>
            <a:gd name="adj" fmla="val 415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практики</a:t>
          </a:r>
          <a:endParaRPr lang="ru-RU" sz="2500" kern="1200" dirty="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1826042" y="666072"/>
        <a:ext cx="1316466" cy="1770197"/>
      </dsp:txXfrm>
    </dsp:sp>
    <dsp:sp modelId="{4EFCC549-1F3B-4577-B7C5-33B9C00FDFFB}">
      <dsp:nvSpPr>
        <dsp:cNvPr id="0" name=""/>
        <dsp:cNvSpPr/>
      </dsp:nvSpPr>
      <dsp:spPr>
        <a:xfrm>
          <a:off x="735804" y="2436269"/>
          <a:ext cx="3496942" cy="1770197"/>
        </a:xfrm>
        <a:prstGeom prst="trapezoid">
          <a:avLst>
            <a:gd name="adj" fmla="val 415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Вариативная часть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1347769" y="2436269"/>
        <a:ext cx="2273012" cy="1770197"/>
      </dsp:txXfrm>
    </dsp:sp>
    <dsp:sp modelId="{AEA058C3-3AAA-44F1-8F57-736E27EF3A2F}">
      <dsp:nvSpPr>
        <dsp:cNvPr id="0" name=""/>
        <dsp:cNvSpPr/>
      </dsp:nvSpPr>
      <dsp:spPr>
        <a:xfrm>
          <a:off x="0" y="4206466"/>
          <a:ext cx="4968551" cy="1770197"/>
        </a:xfrm>
        <a:prstGeom prst="trapezoid">
          <a:avLst>
            <a:gd name="adj" fmla="val 415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Базовая часть</a:t>
          </a:r>
          <a:endParaRPr lang="ru-RU" sz="2500" kern="1200" dirty="0"/>
        </a:p>
      </dsp:txBody>
      <dsp:txXfrm>
        <a:off x="869496" y="4206466"/>
        <a:ext cx="3229558" cy="1770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909F2C-A587-4EBC-9D16-69245AA8F378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C08089-FC11-4B1B-B7AF-3646B2674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500D11-0D06-4C4D-8E12-10EF80B2A675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7CE50A-79F7-4E76-9CC5-E41C3788A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CE50A-79F7-4E76-9CC5-E41C3788AA5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CE50A-79F7-4E76-9CC5-E41C3788AA5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CE50A-79F7-4E76-9CC5-E41C3788AA5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7CE50A-79F7-4E76-9CC5-E41C3788AA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C231-151A-45CC-8AE8-6DF1602B24B6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DE2F-E7F1-484C-BEF0-92A4BF873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EBB9-40B2-41D2-A6B5-88D1AC8C9967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74F59-B051-4DE2-9225-2822D2C5A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E665-91C7-4B98-9D59-5A4C769691DE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787B-5011-472E-88BD-2AE205B1A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A164-B1EF-493E-BD90-AFC0EAA669D0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CFA3-FD31-43C9-8412-AEEC0D32E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9221-F997-4685-81F0-DEDD8F2751C9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425E-C2EC-4BC8-99FE-EBCBD98EB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D789-7F68-43DB-B64C-0FA2B51D64FB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85FFA-0904-4B15-BD23-D553D15E8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259C-2CC2-4EF6-8C92-6A0F7C4A545C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01BD0-C7AA-40C2-91DE-80923715D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D8A3-0B37-4801-89AD-D785962C1220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2218-9060-4039-935C-C080414EE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E66E-1524-4503-A7E6-244B1DFB7179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7F63-7DA8-40B3-9AED-417B8178B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0230-1E2E-4F29-B609-452CB2E7288F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AAEA-87EE-4361-9CC2-BE48E491B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3593-66D1-4453-B0EC-ED07B69D0A8C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EFC8B-584A-4304-86F4-1CAC27C83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4049C7-162E-4683-9562-1147C8125140}" type="datetimeFigureOut">
              <a:rPr lang="ru-RU"/>
              <a:pPr>
                <a:defRPr/>
              </a:pPr>
              <a:t>13.05.2016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E7CF26-C9EC-4F4D-B5D9-93C867621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313" y="1919288"/>
            <a:ext cx="6743700" cy="255454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 образовательной программы СВФУ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«</a:t>
            </a:r>
            <a:r>
              <a:rPr lang="ru-RU" sz="2800" b="1" dirty="0" err="1" smtClean="0">
                <a:solidFill>
                  <a:schemeClr val="accent1"/>
                </a:solidFill>
              </a:rPr>
              <a:t>Энергоэффективность</a:t>
            </a:r>
            <a:r>
              <a:rPr lang="ru-RU" sz="2800" b="1" dirty="0" smtClean="0">
                <a:solidFill>
                  <a:schemeClr val="accent1"/>
                </a:solidFill>
              </a:rPr>
              <a:t>  и </a:t>
            </a:r>
            <a:r>
              <a:rPr lang="ru-RU" sz="2800" b="1" dirty="0" err="1" smtClean="0">
                <a:solidFill>
                  <a:schemeClr val="accent1"/>
                </a:solidFill>
              </a:rPr>
              <a:t>экологичность</a:t>
            </a:r>
            <a:r>
              <a:rPr lang="ru-RU" sz="2800" b="1" dirty="0" smtClean="0">
                <a:solidFill>
                  <a:schemeClr val="accent1"/>
                </a:solidFill>
              </a:rPr>
              <a:t> в строительстве»</a:t>
            </a:r>
            <a:endParaRPr lang="ru-RU" sz="2800" dirty="0" smtClean="0">
              <a:solidFill>
                <a:schemeClr val="accent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8538" y="4748213"/>
            <a:ext cx="3730625" cy="21320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93938" y="512763"/>
            <a:ext cx="6877050" cy="12239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6463" y="5472113"/>
            <a:ext cx="4427537" cy="1412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9050" y="0"/>
            <a:ext cx="2058988" cy="1025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6463" y="5300663"/>
            <a:ext cx="2087562" cy="3603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Архангельская Е.А.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68538" y="1004888"/>
            <a:ext cx="1079500" cy="215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84325" y="6524625"/>
            <a:ext cx="684213" cy="3603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0" name="TextBox 2"/>
          <p:cNvSpPr txBox="1">
            <a:spLocks noChangeArrowheads="1"/>
          </p:cNvSpPr>
          <p:nvPr/>
        </p:nvSpPr>
        <p:spPr bwMode="auto">
          <a:xfrm>
            <a:off x="5759450" y="6118225"/>
            <a:ext cx="33131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2016 год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3857" t="4188" r="8835" b="11529"/>
          <a:stretch/>
        </p:blipFill>
        <p:spPr bwMode="auto">
          <a:xfrm>
            <a:off x="107504" y="1916832"/>
            <a:ext cx="2136775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556792"/>
            <a:ext cx="8496944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производственно-технологическая и производственно-управленческая деятельность;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3528" y="2852936"/>
            <a:ext cx="8496944" cy="33239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реализация мер экологической безопасности, экологическая отчетность в строительстве и жилищно-коммунальной сфере;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реализация мер по энергосбережению и повышению энергетической эффективности зданий, строений и сооружений;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участие в инженерных изысканиях и проектировании строительных объектов, объектов жилищно-коммунального хозяйства;</a:t>
            </a:r>
            <a:r>
              <a:rPr lang="ru-RU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мониторинг и проверка технического состояния, остаточного ресурса строительных объектов, оборудования и объектов жилищно-коммунального хозяйства;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 и проведение испытаний строительных конструкций изделий, а также зданий, сооружений, инженерных систем;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организация подготовки строительных объектов и объектов жилищно-коммунального хозяйства к сезонной эксплуатации;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монтаж, наладка, испытания, сдача в эксплуатацию и эксплуатация конструкций, инженерных систем и оборудования строительных объектов, объектов жилищно-коммунального хозяйства;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204864"/>
            <a:ext cx="6516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профессиональные задачи выпускника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124744"/>
            <a:ext cx="5092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виды деятельности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844824"/>
            <a:ext cx="8496944" cy="3077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монтажно-наладочная и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сервисно-эксплуатационная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деятельность;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0" y="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0" name="TextBox 9"/>
          <p:cNvSpPr txBox="1"/>
          <p:nvPr/>
        </p:nvSpPr>
        <p:spPr>
          <a:xfrm>
            <a:off x="1259632" y="332656"/>
            <a:ext cx="684076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08.03.01: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профиль «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Энергоэффективность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 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экологичность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 в строительстве»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332656"/>
            <a:ext cx="644445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Базовый учебный план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179512" y="18864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0" y="2924944"/>
            <a:ext cx="1440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Блок-1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67544" y="5085184"/>
            <a:ext cx="17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Блок -2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67544" y="5373216"/>
            <a:ext cx="1440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Блок -3 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63688" y="980728"/>
          <a:ext cx="6768752" cy="5020404"/>
        </p:xfrm>
        <a:graphic>
          <a:graphicData uri="http://schemas.openxmlformats.org/drawingml/2006/table">
            <a:tbl>
              <a:tblPr/>
              <a:tblGrid>
                <a:gridCol w="4608512"/>
                <a:gridCol w="2160240"/>
              </a:tblGrid>
              <a:tr h="19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Базовая часть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99 - 105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8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 Философия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Б1.Б.2 История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Б1.Б.3 Экономика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Б1.Б.4 Основы права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Б1.Б.5 Иностранный язык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Б1.Б.6 Русский язык и культура речи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Б1.Б.7 Социология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Б1.Б.8 Введение в специальность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Б1.Б.9 Физическая культура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Б1.Б.10 Безопасность жизнедеятельности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Б1.Б.11 Математика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Б1.Б.12 Химия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Б1.Б.13 Физика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Б1.Б.14 Строительная физика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Б1.Б.15 Механика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Б1.Б.16 Инженерная графика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Б1.Б.17 Информатика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Б1.Б.18 Экология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Б1.Б.19 Метрология, стандартизация и сертификация</a:t>
                      </a:r>
                      <a:endParaRPr lang="ru-RU" sz="10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Б1.Б.20 Деловой иностранный язык</a:t>
                      </a:r>
                      <a:endParaRPr lang="ru-RU" sz="1000" dirty="0">
                        <a:solidFill>
                          <a:srgbClr val="7030A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</a:endParaRP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Вариативная часть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87 - 93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Практики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33 - 48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Государственная итоговая аттестация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6 - 9</a:t>
                      </a: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Объем программы </a:t>
                      </a:r>
                      <a:r>
                        <a:rPr lang="ru-RU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</a:rPr>
                        <a:t>бакалавриата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240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з.е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3871" marR="23871" marT="39272" marB="392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Левая фигурная скобка 13"/>
          <p:cNvSpPr/>
          <p:nvPr/>
        </p:nvSpPr>
        <p:spPr>
          <a:xfrm>
            <a:off x="1115616" y="1196752"/>
            <a:ext cx="504056" cy="388843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507288" cy="4657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Идеология проектирования вариативной части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8" cstate="print"/>
          <a:srcRect l="6854" t="7970" r="20830" b="45829"/>
          <a:stretch/>
        </p:blipFill>
        <p:spPr bwMode="auto">
          <a:xfrm>
            <a:off x="179512" y="18864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5" name="Стрелка вниз 4"/>
          <p:cNvSpPr/>
          <p:nvPr/>
        </p:nvSpPr>
        <p:spPr>
          <a:xfrm>
            <a:off x="1835696" y="3789040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195736" y="4077072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Работодатели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771800" y="5301208"/>
            <a:ext cx="864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5038132">
            <a:off x="4217032" y="4639967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332656"/>
            <a:ext cx="644445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Дополнительные профессиональные компетенции, вводимые вузом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467544" y="332656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51520" y="141277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ДПК-1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79512" y="2204864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ДПК-2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1556792"/>
            <a:ext cx="69847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разрабатывать программы энергосбережения и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ресурсобережения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79512" y="2924944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ДПК-3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2996952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умением проводить расчеты в сфере обеспечения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энергоэффективности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и ресурсосбережения в зданиях;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79512" y="357301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ДПК-4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47664" y="3573016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внедрять, использовать наиболее эффективные технологии и оборудование при использовании энергетических ресурсов;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2204864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проводить технико-экономическое обоснование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энерго-и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ресурсосберегающих мероприятий при реконструкции и модернизации; 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4221088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знанием основных моделей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энергосервисной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деятельности в гражданском строительстве;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79512" y="4149080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ДПК-5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7664" y="4869160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знанием основных требований энергетического обследования зданий, энергетического паспорта;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79512" y="4797152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ДПК-6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7664" y="5445224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проводить предварительное технико-экономическое обоснование проектных решений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энергоэкономичных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зданий;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6093296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использовать возобновляемые источники энергии в архитектурно-строительном проектировании; 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51520" y="609329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ДПК-8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79512" y="5445224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ДПК-7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332656"/>
            <a:ext cx="644445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Дополнительные профессиональные компетенции, вводимые вузом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467544" y="332656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51520" y="1412776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ДПК-9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1484784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способностью  обеспечивать  соблюдение экологической безопасности и планировать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экозащитные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мероприятия при строительстве и реконструкции;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79512" y="2780928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ДПК-10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79512" y="3861048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ДПК-11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3933056"/>
            <a:ext cx="71287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x-none" sz="1600" b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владе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нием</a:t>
            </a:r>
            <a:r>
              <a:rPr lang="x-none" sz="1600" b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навыками эксплуатаци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</a:t>
            </a:r>
            <a:r>
              <a:rPr lang="x-none" sz="1600" b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очистных установок, очистных сооружений и полигонов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; знанием технологических процессов по переработке, утилизации и захоронению твердых и жидких отходов;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2708920"/>
            <a:ext cx="6840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владением знаниями об основах устойчивого развития  в строительстве,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/>
              </a:rPr>
              <a:t>о теоретических основах экологического мониторинга, нормирования и снижения загрязнения окружающей среды, техногенных систем и экологического риска;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332656"/>
          <a:ext cx="49685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6804248" y="548680"/>
            <a:ext cx="1656184" cy="1512168"/>
            <a:chOff x="288030" y="432057"/>
            <a:chExt cx="3486598" cy="1049481"/>
          </a:xfrm>
        </p:grpSpPr>
        <p:sp>
          <p:nvSpPr>
            <p:cNvPr id="4" name="Овал 3"/>
            <p:cNvSpPr/>
            <p:nvPr/>
          </p:nvSpPr>
          <p:spPr>
            <a:xfrm>
              <a:off x="288030" y="432057"/>
              <a:ext cx="3486598" cy="1049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Овал 4"/>
            <p:cNvSpPr/>
            <p:nvPr/>
          </p:nvSpPr>
          <p:spPr>
            <a:xfrm>
              <a:off x="798631" y="585750"/>
              <a:ext cx="2465396" cy="742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ДПК</a:t>
              </a:r>
              <a:endParaRPr lang="ru-RU" sz="2400" kern="1200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596336" y="3645024"/>
            <a:ext cx="1368152" cy="1368152"/>
            <a:chOff x="288030" y="432057"/>
            <a:chExt cx="3486598" cy="1049481"/>
          </a:xfrm>
        </p:grpSpPr>
        <p:sp>
          <p:nvSpPr>
            <p:cNvPr id="7" name="Овал 6"/>
            <p:cNvSpPr/>
            <p:nvPr/>
          </p:nvSpPr>
          <p:spPr>
            <a:xfrm>
              <a:off x="288030" y="432057"/>
              <a:ext cx="3486598" cy="1049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798631" y="585750"/>
              <a:ext cx="2465396" cy="742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/>
                <a:t>ПК</a:t>
              </a:r>
              <a:endParaRPr lang="ru-RU" sz="2400" kern="1200" dirty="0"/>
            </a:p>
          </p:txBody>
        </p:sp>
      </p:grp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83568" y="404664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6-9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79512" y="1700808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33-48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0" y="3140968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87-93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83568" y="5733256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99-105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55976" y="3789040"/>
            <a:ext cx="792088" cy="36004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139952" y="2852936"/>
            <a:ext cx="576064" cy="36004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660232" y="2348880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30-40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6012160" y="5301208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53-57 </a:t>
            </a:r>
            <a:r>
              <a:rPr lang="ru-RU" sz="28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з.е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.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88024" y="1556792"/>
            <a:ext cx="180020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1</a:t>
            </a:r>
          </a:p>
          <a:p>
            <a:pPr algn="ctr"/>
            <a:r>
              <a:rPr lang="ru-RU" dirty="0" smtClean="0"/>
              <a:t>Модуль 2</a:t>
            </a:r>
          </a:p>
          <a:p>
            <a:pPr algn="ctr"/>
            <a:r>
              <a:rPr lang="ru-RU" dirty="0" smtClean="0"/>
              <a:t>Модуль 3</a:t>
            </a:r>
          </a:p>
          <a:p>
            <a:pPr algn="ctr"/>
            <a:r>
              <a:rPr lang="ru-RU" dirty="0" smtClean="0"/>
              <a:t>Модуль 4</a:t>
            </a:r>
          </a:p>
          <a:p>
            <a:pPr algn="ctr"/>
            <a:r>
              <a:rPr lang="ru-RU" dirty="0" smtClean="0"/>
              <a:t>Модуль 5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148064" y="3501008"/>
            <a:ext cx="208823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Модули/дисциплины</a:t>
            </a:r>
          </a:p>
          <a:p>
            <a:pPr algn="ctr"/>
            <a:r>
              <a:rPr lang="ru-RU" dirty="0" smtClean="0"/>
              <a:t>традиционные 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6588224" y="1844824"/>
            <a:ext cx="432048" cy="14401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36296" y="4509120"/>
            <a:ext cx="43204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ьная выноска 28"/>
          <p:cNvSpPr/>
          <p:nvPr/>
        </p:nvSpPr>
        <p:spPr>
          <a:xfrm>
            <a:off x="3779912" y="188640"/>
            <a:ext cx="2664296" cy="864096"/>
          </a:xfrm>
          <a:prstGeom prst="wedgeEllipseCallout">
            <a:avLst>
              <a:gd name="adj1" fmla="val 26715"/>
              <a:gd name="adj2" fmla="val 11430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Профессиональная переподготовка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107504" y="47667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7" name="TextBox 6"/>
          <p:cNvSpPr txBox="1"/>
          <p:nvPr/>
        </p:nvSpPr>
        <p:spPr>
          <a:xfrm>
            <a:off x="1331640" y="3068960"/>
            <a:ext cx="684076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Программа профессиональной  переподготовки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«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Энергоэффективность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 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экологичность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 зданий»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293096"/>
            <a:ext cx="7848872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Объем часов: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менее 1000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ак.часов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(не менее 30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з.е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692696"/>
            <a:ext cx="6743700" cy="175432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программы профессиональной переподготовки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1547664" y="1556792"/>
            <a:ext cx="1656184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436096" y="1556792"/>
            <a:ext cx="1584176" cy="151216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87824" y="3429000"/>
            <a:ext cx="2736304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0"/>
            <a:ext cx="777686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Основная концепция образовательной программы профессиональной переподготовки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0" y="11663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5508104" y="2132856"/>
            <a:ext cx="17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Строители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2915816" y="3933056"/>
            <a:ext cx="288032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профессиональные компетенции в области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энергоэффективности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ресурсобережения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619672" y="1988840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проектировщики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4" name="Стрелка влево 23"/>
          <p:cNvSpPr/>
          <p:nvPr/>
        </p:nvSpPr>
        <p:spPr>
          <a:xfrm rot="13752709">
            <a:off x="2851449" y="3161194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39552" y="2852936"/>
            <a:ext cx="1512168" cy="151216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660232" y="2708920"/>
            <a:ext cx="1440160" cy="136815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39552" y="3284984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архитекторы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6588224" y="3212976"/>
            <a:ext cx="1728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энергетики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5536" y="6021288"/>
            <a:ext cx="8136904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подготовка лидеров  в  реализации концепции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и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экологичности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зданий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491880" y="1052736"/>
            <a:ext cx="1656184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управляющие</a:t>
            </a:r>
            <a:endParaRPr lang="ru-RU" dirty="0"/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3563888" y="1556792"/>
            <a:ext cx="14401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управляющие ОН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092280" y="4149080"/>
            <a:ext cx="1512168" cy="151216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6876256" y="4725144"/>
            <a:ext cx="1872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теплотехники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67544" y="4509120"/>
            <a:ext cx="1728192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539552" y="4869160"/>
            <a:ext cx="15841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Инженеры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эксплуатационщики</a:t>
            </a:r>
            <a:endParaRPr lang="ru-RU" sz="20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39" name="Стрелка влево 38"/>
          <p:cNvSpPr/>
          <p:nvPr/>
        </p:nvSpPr>
        <p:spPr>
          <a:xfrm rot="16200000">
            <a:off x="3991310" y="2785554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 rot="12203284">
            <a:off x="2198909" y="3900938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лево 41"/>
          <p:cNvSpPr/>
          <p:nvPr/>
        </p:nvSpPr>
        <p:spPr>
          <a:xfrm rot="9961727">
            <a:off x="2259908" y="4745155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лево 42"/>
          <p:cNvSpPr/>
          <p:nvPr/>
        </p:nvSpPr>
        <p:spPr>
          <a:xfrm rot="18265673">
            <a:off x="5215753" y="3089151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 rot="20051939">
            <a:off x="5731331" y="3621214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 rot="218117">
            <a:off x="5955889" y="4457861"/>
            <a:ext cx="670920" cy="517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899592" y="332656"/>
            <a:ext cx="77768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принципы организации образовательного процесса</a:t>
            </a:r>
            <a:endParaRPr lang="ru-RU" sz="320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107504" y="47667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9" name="TextBox 8"/>
          <p:cNvSpPr txBox="1"/>
          <p:nvPr/>
        </p:nvSpPr>
        <p:spPr>
          <a:xfrm>
            <a:off x="539552" y="1772816"/>
            <a:ext cx="7848872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Междициплинарность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Практико-ориентированность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Работа в командах; Развитие лидерских качеств;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Участие студентов в решении реальных проектов;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Формирование новых профессиональных компетенций;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Более полное внедрение принципов Болонского процесса;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Эффективное использование дистанционных образовательных технологий обучения;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SWOT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анализ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215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Слабые стороны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1052736"/>
            <a:ext cx="2310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Сильные стороны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717032"/>
            <a:ext cx="100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Угрозы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3429000"/>
            <a:ext cx="173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Возможности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338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Недостаточное использование дистанционных технологий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Ограничения ФГОС ВО, в рамках одного УГНС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Неустойчивость формирования штатного расписания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Высокие цены для абитуриентов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1412776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Профессионализм ППС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Достаточный уровень МТБ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Широкий спектр образовательных услуг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Статус федерального университета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Хорошая связь с работодателями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Приветствие новых образовательных технологий 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149080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Отсутствие КЦП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Разница образовательных и профессиональных стандартов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Непонимание работодателей диплома нового профиля «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бакалавра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Частые изменения, корректировка ФГОС ВО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16016" y="3789040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дистанционных технологий (с другими вузами, предприятиями)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Мобильность студентов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Двойной диплом с зарубежными вузами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Расширение образовательных услуг в ДПО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Привнесение в ОП лучшего опыта ЕС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Адаптация профессионального образования к изменяющимся потребностям общества и рынка труда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093296"/>
            <a:ext cx="3906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 2018 году не будет выпускника!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1340768"/>
            <a:ext cx="583289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«Энергетический менеджмент»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3429000"/>
            <a:ext cx="6120929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«Энергетический менеджмент»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3857" t="4188" r="8835" b="11529"/>
          <a:stretch/>
        </p:blipFill>
        <p:spPr bwMode="auto">
          <a:xfrm>
            <a:off x="323850" y="333375"/>
            <a:ext cx="2136775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699792" y="593725"/>
            <a:ext cx="0" cy="6264275"/>
          </a:xfrm>
          <a:prstGeom prst="line">
            <a:avLst/>
          </a:prstGeom>
          <a:ln w="25400" cap="rnd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3995936" y="116632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Опыт других вузов</a:t>
            </a:r>
            <a:endParaRPr lang="ru-RU" sz="320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4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3857" t="4188" r="8835" b="11529"/>
          <a:stretch/>
        </p:blipFill>
        <p:spPr bwMode="auto">
          <a:xfrm>
            <a:off x="251520" y="332656"/>
            <a:ext cx="2136775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067944" y="908720"/>
            <a:ext cx="475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Казахстан </a:t>
            </a:r>
            <a:r>
              <a:rPr lang="ru-RU" sz="2400" b="1" dirty="0" err="1" smtClean="0">
                <a:solidFill>
                  <a:srgbClr val="7030A0"/>
                </a:solidFill>
              </a:rPr>
              <a:t>КазАТУ</a:t>
            </a:r>
            <a:r>
              <a:rPr lang="ru-RU" sz="2400" b="1" dirty="0" smtClean="0">
                <a:solidFill>
                  <a:srgbClr val="7030A0"/>
                </a:solidFill>
              </a:rPr>
              <a:t> и КИЭУ</a:t>
            </a: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 </a:t>
            </a:r>
            <a:endParaRPr lang="ru-RU" sz="24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779912" y="2924944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Россия  </a:t>
            </a:r>
            <a:r>
              <a:rPr lang="ru-RU" sz="2400" b="1" dirty="0" smtClean="0">
                <a:solidFill>
                  <a:srgbClr val="7030A0"/>
                </a:solidFill>
                <a:latin typeface="Georgia" pitchFamily="18" charset="0"/>
                <a:ea typeface="Batang"/>
                <a:cs typeface="Batang"/>
              </a:rPr>
              <a:t>МАТИ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347864" y="4653136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Германия </a:t>
            </a:r>
            <a:r>
              <a:rPr lang="ru-RU" sz="2400" b="1" dirty="0" smtClean="0">
                <a:solidFill>
                  <a:srgbClr val="7030A0"/>
                </a:solidFill>
                <a:latin typeface="Georgia" pitchFamily="18" charset="0"/>
                <a:ea typeface="Batang"/>
                <a:cs typeface="Batang"/>
              </a:rPr>
              <a:t>Лейпциг, </a:t>
            </a:r>
            <a:r>
              <a:rPr lang="en-US" sz="2400" b="1" dirty="0" smtClean="0">
                <a:solidFill>
                  <a:srgbClr val="7030A0"/>
                </a:solidFill>
                <a:latin typeface="Georgia" pitchFamily="18" charset="0"/>
                <a:ea typeface="Batang"/>
                <a:cs typeface="Batang"/>
              </a:rPr>
              <a:t>HTWK</a:t>
            </a:r>
            <a:r>
              <a:rPr lang="ru-RU" sz="2400" b="1" dirty="0" smtClean="0">
                <a:solidFill>
                  <a:srgbClr val="7030A0"/>
                </a:solidFill>
                <a:latin typeface="Georgia" pitchFamily="18" charset="0"/>
                <a:ea typeface="Batang"/>
                <a:cs typeface="Batang"/>
              </a:rPr>
              <a:t> 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2987824" y="1700808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на базе «Электроэнергетика», «Теплоэнергетика», «Автоматизация и управление»</a:t>
            </a:r>
            <a:endParaRPr lang="ru-RU" sz="2400" dirty="0">
              <a:solidFill>
                <a:schemeClr val="accent1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843808" y="3789040"/>
            <a:ext cx="590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на базе «Менеджмент» </a:t>
            </a:r>
            <a:endParaRPr lang="ru-RU" sz="2400" dirty="0">
              <a:solidFill>
                <a:schemeClr val="accent1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1800" y="5085184"/>
            <a:ext cx="6120929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«Энергетика, строительство и  инженерия окружающей среды»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0" y="908720"/>
            <a:ext cx="691276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Разработка новой образовательной программы профессиональной переподготовки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259632" y="332656"/>
            <a:ext cx="0" cy="6264275"/>
          </a:xfrm>
          <a:prstGeom prst="line">
            <a:avLst/>
          </a:prstGeom>
          <a:ln w="25400" cap="rnd"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1691680" y="260648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Сроки реализации проекта</a:t>
            </a:r>
            <a:endParaRPr lang="ru-RU" sz="3200" b="1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980728"/>
            <a:ext cx="1169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ea typeface="Batang"/>
                <a:cs typeface="Batang"/>
              </a:rPr>
              <a:t>2016</a:t>
            </a:r>
            <a:endParaRPr lang="ru-RU" sz="3200" dirty="0">
              <a:solidFill>
                <a:srgbClr val="FF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5085184"/>
            <a:ext cx="6912767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Реализация на базе Инженерно-технического института Северо-Восточного федерального университета имени М.К.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Аммосова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нового профиля прикладного бакалавра по направлению 08.03.01. Строительство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844824"/>
            <a:ext cx="6912767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  <a:cs typeface="Times New Roman" pitchFamily="18" charset="0"/>
              </a:rPr>
              <a:t>Создание  Центра дистанционного  обучения, более тесная интеграция  с предприятиями строительного комплекса, ЖКХ и энергетики республики Саха (Якутия), вузов- партнеров</a:t>
            </a:r>
            <a:endParaRPr lang="ru-RU" sz="20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504" y="1916832"/>
            <a:ext cx="11699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ea typeface="Batang"/>
                <a:cs typeface="Batang"/>
              </a:rPr>
              <a:t>20162017</a:t>
            </a:r>
            <a:endParaRPr lang="ru-RU" sz="3200" dirty="0">
              <a:solidFill>
                <a:srgbClr val="FF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7504" y="3284984"/>
            <a:ext cx="11699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ea typeface="Batang"/>
                <a:cs typeface="Batang"/>
              </a:rPr>
              <a:t>2017</a:t>
            </a:r>
            <a:endParaRPr lang="ru-RU" sz="3200" dirty="0">
              <a:solidFill>
                <a:srgbClr val="FF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3356992"/>
            <a:ext cx="6912767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Реализация ППП для студентов бакалавров ИТИ и ФТИ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5157192"/>
            <a:ext cx="11699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ea typeface="Batang"/>
                <a:cs typeface="Batang"/>
              </a:rPr>
              <a:t>20172018</a:t>
            </a:r>
            <a:endParaRPr lang="ru-RU" sz="3200" dirty="0">
              <a:solidFill>
                <a:srgbClr val="FF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4221088"/>
            <a:ext cx="6912767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Разработка новой образовательной программы прикладного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179512" y="18864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4005064"/>
            <a:ext cx="11699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ea typeface="Batang"/>
                <a:cs typeface="Batang"/>
              </a:rPr>
              <a:t>20162017</a:t>
            </a:r>
            <a:endParaRPr lang="ru-RU" sz="3200" dirty="0">
              <a:solidFill>
                <a:srgbClr val="FF0000"/>
              </a:solidFill>
              <a:latin typeface="Georgia" pitchFamily="18" charset="0"/>
              <a:ea typeface="Batang"/>
              <a:cs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395536" y="692696"/>
            <a:ext cx="2580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cs typeface="Arial" charset="0"/>
              </a:rPr>
              <a:t>Специальность</a:t>
            </a:r>
            <a:endParaRPr lang="ru-RU" sz="2400" dirty="0">
              <a:cs typeface="Arial" charset="0"/>
            </a:endParaRPr>
          </a:p>
        </p:txBody>
      </p:sp>
      <p:sp>
        <p:nvSpPr>
          <p:cNvPr id="28677" name="Прямоугольник 6"/>
          <p:cNvSpPr>
            <a:spLocks noChangeArrowheads="1"/>
          </p:cNvSpPr>
          <p:nvPr/>
        </p:nvSpPr>
        <p:spPr bwMode="auto">
          <a:xfrm>
            <a:off x="3059832" y="1196752"/>
            <a:ext cx="579613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исследование, проектирование, конструирование и эксплуатацию </a:t>
            </a:r>
            <a:r>
              <a:rPr lang="ru-RU" sz="1400" dirty="0" smtClean="0">
                <a:solidFill>
                  <a:schemeClr val="accent2"/>
                </a:solidFill>
              </a:rPr>
              <a:t>технических средств по производству теплоты</a:t>
            </a:r>
            <a:r>
              <a:rPr lang="ru-RU" sz="1400" dirty="0" smtClean="0"/>
              <a:t>, её применению, управлению ее потоками и преобразованию иных видов энергии в теплоту</a:t>
            </a:r>
            <a:endParaRPr lang="ru-RU" sz="1400" dirty="0">
              <a:cs typeface="Arial" charset="0"/>
            </a:endParaRPr>
          </a:p>
        </p:txBody>
      </p:sp>
      <p:sp>
        <p:nvSpPr>
          <p:cNvPr id="28678" name="Прямоугольник 7"/>
          <p:cNvSpPr>
            <a:spLocks noChangeArrowheads="1"/>
          </p:cNvSpPr>
          <p:nvPr/>
        </p:nvSpPr>
        <p:spPr bwMode="auto">
          <a:xfrm>
            <a:off x="323528" y="1124744"/>
            <a:ext cx="252028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13.03.01</a:t>
            </a:r>
            <a:r>
              <a:rPr lang="ru-RU" sz="2000" dirty="0" smtClean="0"/>
              <a:t> </a:t>
            </a:r>
            <a:r>
              <a:rPr lang="ru-RU" sz="2000" b="1" dirty="0" smtClean="0"/>
              <a:t>Теплоэнергетика и теплотехника</a:t>
            </a:r>
            <a:endParaRPr lang="ru-RU" sz="2000" dirty="0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88640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ФГОС ВО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39952" y="692696"/>
            <a:ext cx="448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Область деятельности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Прямоугольник 7"/>
          <p:cNvSpPr>
            <a:spLocks noChangeArrowheads="1"/>
          </p:cNvSpPr>
          <p:nvPr/>
        </p:nvSpPr>
        <p:spPr bwMode="auto">
          <a:xfrm>
            <a:off x="179512" y="2276872"/>
            <a:ext cx="295232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13.03.02 Электроэнергетика и электротехника</a:t>
            </a:r>
            <a:endParaRPr lang="ru-RU" sz="2000" dirty="0">
              <a:cs typeface="Arial" charset="0"/>
            </a:endParaRPr>
          </a:p>
        </p:txBody>
      </p:sp>
      <p:sp>
        <p:nvSpPr>
          <p:cNvPr id="20" name="Прямоугольник 7"/>
          <p:cNvSpPr>
            <a:spLocks noChangeArrowheads="1"/>
          </p:cNvSpPr>
          <p:nvPr/>
        </p:nvSpPr>
        <p:spPr bwMode="auto">
          <a:xfrm>
            <a:off x="179512" y="3429000"/>
            <a:ext cx="295232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05.03.06 Экология и природопользование</a:t>
            </a:r>
            <a:endParaRPr lang="ru-RU" sz="2000" dirty="0">
              <a:cs typeface="Arial" charset="0"/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0" y="4653136"/>
            <a:ext cx="219573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08.03.01</a:t>
            </a:r>
            <a:r>
              <a:rPr lang="ru-RU" sz="2000" dirty="0" smtClean="0"/>
              <a:t> </a:t>
            </a:r>
            <a:r>
              <a:rPr lang="ru-RU" sz="2000" b="1" dirty="0" smtClean="0"/>
              <a:t>Строительство</a:t>
            </a:r>
            <a:endParaRPr lang="ru-RU" sz="2000" b="1" dirty="0">
              <a:cs typeface="Arial" charset="0"/>
            </a:endParaRPr>
          </a:p>
        </p:txBody>
      </p:sp>
      <p:sp>
        <p:nvSpPr>
          <p:cNvPr id="23" name="Прямоугольник 6"/>
          <p:cNvSpPr>
            <a:spLocks noChangeArrowheads="1"/>
          </p:cNvSpPr>
          <p:nvPr/>
        </p:nvSpPr>
        <p:spPr bwMode="auto">
          <a:xfrm>
            <a:off x="3203848" y="2204864"/>
            <a:ext cx="5760640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совокупность технических средств, способов и методов человеческой деятельности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для </a:t>
            </a:r>
            <a:r>
              <a:rPr lang="ru-RU" sz="1400" dirty="0" smtClean="0">
                <a:solidFill>
                  <a:schemeClr val="accent2"/>
                </a:solidFill>
              </a:rPr>
              <a:t>производства, передачи, распределения, преобразования, применения электрической энергии</a:t>
            </a:r>
            <a:r>
              <a:rPr lang="ru-RU" sz="1400" dirty="0" smtClean="0"/>
              <a:t>, управления потоками энергии, разработки и изготовления элементов, устройств и систем, реализующих эти процессы.</a:t>
            </a:r>
            <a:endParaRPr lang="ru-RU" sz="1400" dirty="0">
              <a:cs typeface="Arial" charset="0"/>
            </a:endParaRPr>
          </a:p>
        </p:txBody>
      </p:sp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3203848" y="3429000"/>
            <a:ext cx="5760640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проектные, изыскательские, научно-исследовательские, </a:t>
            </a:r>
            <a:r>
              <a:rPr lang="ru-RU" sz="1400" dirty="0" err="1" smtClean="0"/>
              <a:t>производ-ственные</a:t>
            </a:r>
            <a:r>
              <a:rPr lang="ru-RU" sz="1400" dirty="0" smtClean="0"/>
              <a:t>, маркетинговые, консалтинговые, экономические, юридические, обучающие, экспертные отделы, департаменты, бюро, центры, фирмы, компании, институты, занимающиеся </a:t>
            </a:r>
            <a:r>
              <a:rPr lang="ru-RU" sz="1400" dirty="0" smtClean="0">
                <a:solidFill>
                  <a:srgbClr val="C00000"/>
                </a:solidFill>
              </a:rPr>
              <a:t>охраной окружающей среды</a:t>
            </a:r>
            <a:r>
              <a:rPr lang="ru-RU" sz="1400" dirty="0" smtClean="0"/>
              <a:t>; </a:t>
            </a:r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2267744" y="4653137"/>
            <a:ext cx="6624736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инженерные изыскания, проектирование, возведение, </a:t>
            </a:r>
            <a:r>
              <a:rPr lang="ru-RU" sz="1400" dirty="0" smtClean="0">
                <a:solidFill>
                  <a:srgbClr val="C00000"/>
                </a:solidFill>
              </a:rPr>
              <a:t>эксплуатация, мониторинг, оценка и реконструкция зданий и сооружений; инженерное обеспечение и оборудование строительных объектов и городских территорий</a:t>
            </a:r>
            <a:r>
              <a:rPr lang="ru-RU" sz="1400" dirty="0" smtClean="0"/>
              <a:t>, а также транспортной инфраструктуры; предпринимательскую деятельность и управление производственной деятельностью в строительной и жилищно-коммунальной сфере, включая обеспечение и оценку экономической эффективности предпринимательской и производственной деятельности; </a:t>
            </a:r>
            <a:r>
              <a:rPr lang="ru-RU" sz="1400" dirty="0" smtClean="0">
                <a:solidFill>
                  <a:srgbClr val="C00000"/>
                </a:solidFill>
              </a:rPr>
              <a:t>техническую и экологическую безопасность в строительной и жилищно-коммунальной сфере</a:t>
            </a:r>
            <a:r>
              <a:rPr lang="ru-RU" sz="1400" dirty="0" smtClean="0"/>
              <a:t>.</a:t>
            </a:r>
          </a:p>
        </p:txBody>
      </p:sp>
      <p:pic>
        <p:nvPicPr>
          <p:cNvPr id="2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251520" y="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395536" y="692696"/>
            <a:ext cx="2580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cs typeface="Arial" charset="0"/>
              </a:rPr>
              <a:t>Специальность</a:t>
            </a:r>
            <a:endParaRPr lang="ru-RU" sz="2400" dirty="0">
              <a:cs typeface="Arial" charset="0"/>
            </a:endParaRPr>
          </a:p>
        </p:txBody>
      </p:sp>
      <p:sp>
        <p:nvSpPr>
          <p:cNvPr id="28677" name="Прямоугольник 6"/>
          <p:cNvSpPr>
            <a:spLocks noChangeArrowheads="1"/>
          </p:cNvSpPr>
          <p:nvPr/>
        </p:nvSpPr>
        <p:spPr bwMode="auto">
          <a:xfrm>
            <a:off x="2915816" y="1124744"/>
            <a:ext cx="5796136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C00000"/>
                </a:solidFill>
              </a:rPr>
              <a:t>тепловые и атомные электрические станции, системы энергообеспечения промышленных и коммунальных предприятий, объекты малой энергетики</a:t>
            </a:r>
            <a:r>
              <a:rPr lang="ru-RU" sz="1000" dirty="0" smtClean="0"/>
              <a:t>;</a:t>
            </a:r>
          </a:p>
          <a:p>
            <a:r>
              <a:rPr lang="ru-RU" sz="1000" dirty="0" smtClean="0"/>
              <a:t>установки, системы и комплексы высокотемпературной и низкотемпературной </a:t>
            </a:r>
            <a:r>
              <a:rPr lang="ru-RU" sz="1000" dirty="0" err="1" smtClean="0"/>
              <a:t>теплотехнологии</a:t>
            </a:r>
            <a:r>
              <a:rPr lang="ru-RU" sz="1000" dirty="0" smtClean="0"/>
              <a:t>; </a:t>
            </a:r>
            <a:r>
              <a:rPr lang="ru-RU" sz="1000" dirty="0" smtClean="0">
                <a:solidFill>
                  <a:srgbClr val="C00000"/>
                </a:solidFill>
              </a:rPr>
              <a:t>паровые и водогрейные котлы различного назначения;</a:t>
            </a:r>
          </a:p>
          <a:p>
            <a:r>
              <a:rPr lang="ru-RU" sz="1000" dirty="0" smtClean="0">
                <a:solidFill>
                  <a:srgbClr val="C00000"/>
                </a:solidFill>
              </a:rPr>
              <a:t>реакторы и парогенераторы атомных электростанций; паровые и газовые турбины, </a:t>
            </a:r>
            <a:r>
              <a:rPr lang="ru-RU" sz="1000" dirty="0" err="1" smtClean="0">
                <a:solidFill>
                  <a:srgbClr val="C00000"/>
                </a:solidFill>
              </a:rPr>
              <a:t>газопоршневые</a:t>
            </a:r>
            <a:r>
              <a:rPr lang="ru-RU" sz="1000" dirty="0" smtClean="0">
                <a:solidFill>
                  <a:srgbClr val="C00000"/>
                </a:solidFill>
              </a:rPr>
              <a:t> двигатели</a:t>
            </a:r>
            <a:r>
              <a:rPr lang="ru-RU" sz="1000" dirty="0" smtClean="0"/>
              <a:t> (</a:t>
            </a:r>
            <a:r>
              <a:rPr lang="ru-RU" sz="1000" dirty="0" err="1" smtClean="0"/>
              <a:t>двигатели</a:t>
            </a:r>
            <a:r>
              <a:rPr lang="ru-RU" sz="1000" dirty="0" smtClean="0"/>
              <a:t> внутреннего и внешнего сгорания);</a:t>
            </a:r>
          </a:p>
          <a:p>
            <a:r>
              <a:rPr lang="ru-RU" sz="1000" dirty="0" smtClean="0"/>
              <a:t>энергоблоки, парогазовые и газотурбинные установки; установки по производству сжатых и сжиженных газов; компрессорные, холодильные установки; установки систем кондиционирования воздуха; тепловые насосы; </a:t>
            </a:r>
          </a:p>
          <a:p>
            <a:r>
              <a:rPr lang="ru-RU" sz="1000" dirty="0" smtClean="0"/>
              <a:t>химические реакторы, топливные элементы, электрохимические энергоустановки;</a:t>
            </a:r>
          </a:p>
          <a:p>
            <a:r>
              <a:rPr lang="ru-RU" sz="1000" dirty="0" smtClean="0"/>
              <a:t>установки водородной энергетики;</a:t>
            </a:r>
          </a:p>
          <a:p>
            <a:r>
              <a:rPr lang="ru-RU" sz="1000" dirty="0" smtClean="0"/>
              <a:t>вспомогательное теплотехническое оборудование; тепло- и массообменные аппараты различного назначения; тепловые и электрические сети; </a:t>
            </a:r>
            <a:r>
              <a:rPr lang="ru-RU" sz="1000" dirty="0" err="1" smtClean="0"/>
              <a:t>теплотехнологическое</a:t>
            </a:r>
            <a:r>
              <a:rPr lang="ru-RU" sz="1000" dirty="0" smtClean="0"/>
              <a:t> и электрическое оборудование промышленных предприятий; установки кондиционирования теплоносителей и рабочих тел; технологические жидкости, газы и пары, расплавы, твердые и сыпучие тела как теплоносители и рабочие тела энергетических и </a:t>
            </a:r>
            <a:r>
              <a:rPr lang="ru-RU" sz="1000" dirty="0" err="1" smtClean="0"/>
              <a:t>теплотехнологических</a:t>
            </a:r>
            <a:r>
              <a:rPr lang="ru-RU" sz="1000" dirty="0" smtClean="0"/>
              <a:t> установок </a:t>
            </a:r>
          </a:p>
          <a:p>
            <a:r>
              <a:rPr lang="ru-RU" sz="1000" dirty="0" smtClean="0"/>
              <a:t>…. </a:t>
            </a:r>
            <a:endParaRPr lang="ru-RU" sz="1000" dirty="0"/>
          </a:p>
        </p:txBody>
      </p:sp>
      <p:sp>
        <p:nvSpPr>
          <p:cNvPr id="28678" name="Прямоугольник 7"/>
          <p:cNvSpPr>
            <a:spLocks noChangeArrowheads="1"/>
          </p:cNvSpPr>
          <p:nvPr/>
        </p:nvSpPr>
        <p:spPr bwMode="auto">
          <a:xfrm>
            <a:off x="323528" y="1124744"/>
            <a:ext cx="252028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13.03.01</a:t>
            </a:r>
            <a:r>
              <a:rPr lang="ru-RU" sz="2000" dirty="0" smtClean="0"/>
              <a:t> </a:t>
            </a:r>
            <a:r>
              <a:rPr lang="ru-RU" sz="2000" b="1" dirty="0" smtClean="0"/>
              <a:t>Теплоэнергетика и теплотехника</a:t>
            </a:r>
            <a:endParaRPr lang="ru-RU" sz="2000" dirty="0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88640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ФГОС ВО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39952" y="692696"/>
            <a:ext cx="448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Объекты деятельности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Прямоугольник 7"/>
          <p:cNvSpPr>
            <a:spLocks noChangeArrowheads="1"/>
          </p:cNvSpPr>
          <p:nvPr/>
        </p:nvSpPr>
        <p:spPr bwMode="auto">
          <a:xfrm>
            <a:off x="0" y="4005064"/>
            <a:ext cx="295232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13.03.02 Электроэнергетика и электротехника</a:t>
            </a:r>
            <a:endParaRPr lang="ru-RU" sz="2000" dirty="0">
              <a:cs typeface="Arial" charset="0"/>
            </a:endParaRPr>
          </a:p>
        </p:txBody>
      </p:sp>
      <p:sp>
        <p:nvSpPr>
          <p:cNvPr id="23" name="Прямоугольник 6"/>
          <p:cNvSpPr>
            <a:spLocks noChangeArrowheads="1"/>
          </p:cNvSpPr>
          <p:nvPr/>
        </p:nvSpPr>
        <p:spPr bwMode="auto">
          <a:xfrm>
            <a:off x="2987824" y="4180344"/>
            <a:ext cx="5760640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электрические станции и подстанции электроэнергетические системы и сети системы электроснабжения </a:t>
            </a:r>
            <a:r>
              <a:rPr lang="ru-RU" sz="1400" dirty="0" smtClean="0"/>
              <a:t>объектов техники и отраслей хозяйства электроэнергетические, электротехнические, электрофизические и технологические установки высокого напряжения устройства автоматического управления и релейной защиты в электроэнергетике энергетические установки, электростанции и комплексы на базе нетрадиционных и возобновляемых источников энергии электрические машины, трансформаторы, электромеханические комплексы и системы, включая их управление и регулирование электрические и электронные аппараты…</a:t>
            </a:r>
          </a:p>
          <a:p>
            <a:r>
              <a:rPr lang="ru-RU" sz="1400" dirty="0" smtClean="0">
                <a:cs typeface="Arial" charset="0"/>
              </a:rPr>
              <a:t>….</a:t>
            </a:r>
            <a:endParaRPr lang="ru-RU" sz="1400" dirty="0">
              <a:cs typeface="Arial" charset="0"/>
            </a:endParaRPr>
          </a:p>
        </p:txBody>
      </p:sp>
      <p:pic>
        <p:nvPicPr>
          <p:cNvPr id="15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0" y="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395536" y="764704"/>
            <a:ext cx="2580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cs typeface="Arial" charset="0"/>
              </a:rPr>
              <a:t>Специальность</a:t>
            </a:r>
            <a:endParaRPr lang="ru-RU" sz="2400" dirty="0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188640"/>
            <a:ext cx="2016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ФГОС ВО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39952" y="1052736"/>
            <a:ext cx="448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Объекты деятельности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0" name="Прямоугольник 7"/>
          <p:cNvSpPr>
            <a:spLocks noChangeArrowheads="1"/>
          </p:cNvSpPr>
          <p:nvPr/>
        </p:nvSpPr>
        <p:spPr bwMode="auto">
          <a:xfrm>
            <a:off x="107504" y="1268760"/>
            <a:ext cx="2952328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05.03.06 Экология и природопользование</a:t>
            </a:r>
            <a:endParaRPr lang="ru-RU" sz="2000" dirty="0">
              <a:cs typeface="Arial" charset="0"/>
            </a:endParaRPr>
          </a:p>
        </p:txBody>
      </p:sp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179512" y="2996952"/>
            <a:ext cx="219573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08.03.01</a:t>
            </a:r>
            <a:r>
              <a:rPr lang="ru-RU" sz="2000" dirty="0" smtClean="0"/>
              <a:t> </a:t>
            </a:r>
            <a:r>
              <a:rPr lang="ru-RU" sz="2000" b="1" dirty="0" smtClean="0"/>
              <a:t>Строительство</a:t>
            </a:r>
            <a:endParaRPr lang="ru-RU" sz="2000" b="1" dirty="0">
              <a:cs typeface="Arial" charset="0"/>
            </a:endParaRPr>
          </a:p>
        </p:txBody>
      </p:sp>
      <p:sp>
        <p:nvSpPr>
          <p:cNvPr id="24" name="Прямоугольник 6"/>
          <p:cNvSpPr>
            <a:spLocks noChangeArrowheads="1"/>
          </p:cNvSpPr>
          <p:nvPr/>
        </p:nvSpPr>
        <p:spPr bwMode="auto">
          <a:xfrm>
            <a:off x="2843808" y="1556792"/>
            <a:ext cx="6300192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природные и природно-техногенные ландшафты</a:t>
            </a:r>
            <a:r>
              <a:rPr lang="ru-RU" sz="1400" dirty="0" smtClean="0"/>
              <a:t>; инженерно-экологические системы; предприятия по производству </a:t>
            </a:r>
            <a:r>
              <a:rPr lang="ru-RU" sz="1400" dirty="0" err="1" smtClean="0"/>
              <a:t>рекультивационных</a:t>
            </a:r>
            <a:r>
              <a:rPr lang="ru-RU" sz="1400" dirty="0" smtClean="0"/>
              <a:t> работ и работ по созданию культурных ландшафтов и охране земель сельскохозяйственных поселений, рекреационные системы, </a:t>
            </a:r>
            <a:r>
              <a:rPr lang="ru-RU" sz="1400" dirty="0" err="1" smtClean="0"/>
              <a:t>агроландшафты</a:t>
            </a:r>
            <a:r>
              <a:rPr lang="ru-RU" sz="1400" dirty="0" smtClean="0"/>
              <a:t>;  системы мониторинга и очистных установок для предупреждения и устранения загрязнений окружающей среды;  техногенные объекты в окружающей среде; средства и способы, используемые для уменьшения выбросов в окружающую среду; </a:t>
            </a:r>
          </a:p>
          <a:p>
            <a:r>
              <a:rPr lang="ru-RU" sz="1400" dirty="0" smtClean="0"/>
              <a:t>процесс создания нормативно-организационной документации</a:t>
            </a:r>
          </a:p>
        </p:txBody>
      </p:sp>
      <p:sp>
        <p:nvSpPr>
          <p:cNvPr id="25" name="Прямоугольник 6"/>
          <p:cNvSpPr>
            <a:spLocks noChangeArrowheads="1"/>
          </p:cNvSpPr>
          <p:nvPr/>
        </p:nvSpPr>
        <p:spPr bwMode="auto">
          <a:xfrm>
            <a:off x="755576" y="3717032"/>
            <a:ext cx="8280920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промышленные, гражданские </a:t>
            </a:r>
            <a:r>
              <a:rPr lang="ru-RU" sz="1400" dirty="0" smtClean="0">
                <a:solidFill>
                  <a:srgbClr val="C00000"/>
                </a:solidFill>
              </a:rPr>
              <a:t>здания</a:t>
            </a:r>
            <a:r>
              <a:rPr lang="ru-RU" sz="1400" dirty="0" smtClean="0"/>
              <a:t>, инженерные, гидротехнические и природоохранные </a:t>
            </a:r>
            <a:r>
              <a:rPr lang="ru-RU" sz="1400" dirty="0" smtClean="0">
                <a:solidFill>
                  <a:srgbClr val="C00000"/>
                </a:solidFill>
              </a:rPr>
              <a:t>сооружения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строительные </a:t>
            </a:r>
            <a:r>
              <a:rPr lang="ru-RU" sz="1400" dirty="0" smtClean="0">
                <a:solidFill>
                  <a:srgbClr val="C00000"/>
                </a:solidFill>
              </a:rPr>
              <a:t>материалы, изделия и конструкции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системы теплогазоснабжения, электроснабжения, вентиляции, водоснабжения и водоотведения зданий, сооружений и населенных пунктов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природоохранные объекты и объекты природной среды, взаимодействующие со зданиями и сооружениями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объекты недвижимости, земельные участки, городские территории, объекты транспортной инфраструктуры</a:t>
            </a:r>
            <a:r>
              <a:rPr lang="ru-RU" sz="1400" dirty="0" smtClean="0"/>
              <a:t>;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объекты городской инфраструктуры и жилищно-коммунального хозяйства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машины, оборудование, технологические комплексы и системы автоматизации, используемые при строительстве, эксплуатации, обслуживании, ремонте и реконструкции строительных объектов и объектов жилищно-коммунального хозяйства, а также при производстве строительных материалов, изделий и конструкций.</a:t>
            </a:r>
          </a:p>
        </p:txBody>
      </p:sp>
      <p:pic>
        <p:nvPicPr>
          <p:cNvPr id="13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6854" t="7970" r="20830" b="45829"/>
          <a:stretch/>
        </p:blipFill>
        <p:spPr bwMode="auto">
          <a:xfrm>
            <a:off x="179512" y="0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0300" y="2564904"/>
            <a:ext cx="6743700" cy="1077218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Разработка и реализация ОП прикладного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бакалавриата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4725988"/>
            <a:ext cx="3730625" cy="21320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93938" y="512763"/>
            <a:ext cx="6877050" cy="1223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6463" y="5472113"/>
            <a:ext cx="4427537" cy="1412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89050" y="0"/>
            <a:ext cx="2058988" cy="10255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5445224"/>
            <a:ext cx="2087562" cy="3603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836712"/>
            <a:ext cx="1079500" cy="215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6497637"/>
            <a:ext cx="684213" cy="3603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0" name="TextBox 2"/>
          <p:cNvSpPr txBox="1">
            <a:spLocks noChangeArrowheads="1"/>
          </p:cNvSpPr>
          <p:nvPr/>
        </p:nvSpPr>
        <p:spPr bwMode="auto">
          <a:xfrm>
            <a:off x="5759450" y="6118225"/>
            <a:ext cx="33131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</a:rPr>
              <a:t>2017-18 год</a:t>
            </a:r>
            <a:endParaRPr lang="ru-RU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2" cstate="print"/>
          <a:srcRect l="3857" t="4188" r="8835" b="11529"/>
          <a:stretch/>
        </p:blipFill>
        <p:spPr bwMode="auto">
          <a:xfrm>
            <a:off x="107504" y="1916832"/>
            <a:ext cx="2136775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01008"/>
            <a:ext cx="8136904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Экологичность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минимальное воздействие на окружающую среду в строительстве и эксплуатации.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Экологичные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материалы. Комфорт и микроклимат  внутри здания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484784"/>
            <a:ext cx="856895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Энергоэфективность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высокое  энергопотребление зданий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45% от общего  энергопотребления (до 90% - отопление)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755576" y="188640"/>
            <a:ext cx="80648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Основные вызовы современного строительства</a:t>
            </a:r>
            <a:endParaRPr lang="ru-RU" sz="320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3" cstate="print"/>
          <a:srcRect l="6854" t="7970" r="20830" b="45829"/>
          <a:stretch/>
        </p:blipFill>
        <p:spPr bwMode="auto">
          <a:xfrm>
            <a:off x="107504" y="47667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6" name="TextBox 5"/>
          <p:cNvSpPr txBox="1"/>
          <p:nvPr/>
        </p:nvSpPr>
        <p:spPr>
          <a:xfrm>
            <a:off x="467544" y="4869160"/>
            <a:ext cx="8208912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Экономичность: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снижение объемов затрат на весь период жизненного цикла ОН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932040" y="2276872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Германия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2780928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85 кВт/м</a:t>
            </a:r>
            <a:r>
              <a:rPr lang="ru-RU" sz="2800" baseline="30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2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852936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250-300 кВт/м</a:t>
            </a:r>
            <a:r>
              <a:rPr lang="ru-RU" sz="2800" baseline="30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Batang"/>
                <a:cs typeface="Batang"/>
              </a:rPr>
              <a:t>2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195736" y="2276872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  <a:ea typeface="Batang"/>
                <a:cs typeface="Batang"/>
              </a:rPr>
              <a:t>Россия</a:t>
            </a:r>
            <a:endParaRPr lang="ru-RU" sz="2800" dirty="0">
              <a:solidFill>
                <a:srgbClr val="C00000"/>
              </a:solidFill>
              <a:latin typeface="Georgia" pitchFamily="18" charset="0"/>
              <a:ea typeface="Batang"/>
              <a:cs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755576" y="188640"/>
            <a:ext cx="8064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Основные пути решения проблем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3" cstate="print"/>
          <a:srcRect l="6854" t="7970" r="20830" b="45829"/>
          <a:stretch/>
        </p:blipFill>
        <p:spPr bwMode="auto">
          <a:xfrm>
            <a:off x="179512" y="11663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7504" y="155679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оптимизация архитектурных форм  и объемно–планировочных решений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9512" y="1052736"/>
            <a:ext cx="583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Повышение теплозащиты здания  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683568" y="2636912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использование эффективных теплоизоляционных материалов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95536" y="4221088"/>
            <a:ext cx="6408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использование нетрадиционных видов энергии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79512" y="3717032"/>
            <a:ext cx="8424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создание эффективных систем отопления, вентиляции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827584" y="4725144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автоматизация систем отопления, вентиляции, охлаждения, горячего водоснабжения и освещения и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др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23528" y="2204864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проектирование новых конструктивных решений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323528" y="3212976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Повышение эффективности инженерных систем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755576" y="188640"/>
            <a:ext cx="8064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Основные пути решения проблем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6" name="Picture 2" descr="C:\Users\ИПТО_Саввинов ВМ\Documents\Файлы Mail.Ru Агента\dagasia@mail.ru\nbc-vil@mail.ru\логотип университета.jpg"/>
          <p:cNvPicPr>
            <a:picLocks noChangeAspect="1" noChangeArrowheads="1"/>
          </p:cNvPicPr>
          <p:nvPr/>
        </p:nvPicPr>
        <p:blipFill rotWithShape="1">
          <a:blip r:embed="rId3" cstate="print"/>
          <a:srcRect l="6854" t="7970" r="20830" b="45829"/>
          <a:stretch/>
        </p:blipFill>
        <p:spPr bwMode="auto">
          <a:xfrm>
            <a:off x="179512" y="116632"/>
            <a:ext cx="901700" cy="808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7504" y="155679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выбор наиболее эффективного управления, сервисного обслуживания и эксплуатации объектов недвижимости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179512" y="1052736"/>
            <a:ext cx="9289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Управленческие решения на повышении экономичности 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95536" y="4509120"/>
            <a:ext cx="6408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управление и утилизация отходами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79512" y="3573016"/>
            <a:ext cx="8424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проектирование конверсионных технологий и систем рекуперации и рециркуляции ресурсов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39552" y="5085184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ea typeface="Batang"/>
                <a:cs typeface="Batang"/>
              </a:rPr>
              <a:t>применение инженерных концепций устойчивого развития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39552" y="2276872"/>
            <a:ext cx="8424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разработка </a:t>
            </a:r>
            <a:r>
              <a:rPr lang="ru-RU" sz="2000" dirty="0" err="1" smtClean="0">
                <a:solidFill>
                  <a:schemeClr val="accent1"/>
                </a:solidFill>
                <a:latin typeface="Georgia" pitchFamily="18" charset="0"/>
              </a:rPr>
              <a:t>энерго-и</a:t>
            </a:r>
            <a:r>
              <a:rPr lang="ru-RU" sz="2000" dirty="0" smtClean="0">
                <a:solidFill>
                  <a:schemeClr val="accent1"/>
                </a:solidFill>
                <a:latin typeface="Georgia" pitchFamily="18" charset="0"/>
              </a:rPr>
              <a:t> ресурсосберегающих мероприятий при реконструкции и модернизации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ea typeface="Batang"/>
              <a:cs typeface="Batang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251520" y="3068960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Повышение </a:t>
            </a:r>
            <a:r>
              <a:rPr lang="ru-RU" sz="2400" b="1" dirty="0" err="1" smtClean="0"/>
              <a:t>экологичности</a:t>
            </a:r>
            <a:r>
              <a:rPr lang="ru-RU" sz="2400" b="1" dirty="0" smtClean="0"/>
              <a:t> зданий</a:t>
            </a:r>
            <a:endParaRPr lang="ru-RU" sz="2400" b="1" dirty="0">
              <a:solidFill>
                <a:srgbClr val="7030A0"/>
              </a:solidFill>
              <a:latin typeface="Georgia" pitchFamily="18" charset="0"/>
              <a:ea typeface="Batang"/>
              <a:cs typeface="Bata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7470</TotalTime>
  <Words>1582</Words>
  <Application>Microsoft Office PowerPoint</Application>
  <PresentationFormat>Экран (4:3)</PresentationFormat>
  <Paragraphs>242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Идеология проектирования вариативной части</vt:lpstr>
      <vt:lpstr>Слайд 13</vt:lpstr>
      <vt:lpstr>Слайд 14</vt:lpstr>
      <vt:lpstr>Слайд 15</vt:lpstr>
      <vt:lpstr>Слайд 16</vt:lpstr>
      <vt:lpstr>Слайд 17</vt:lpstr>
      <vt:lpstr>Слайд 18</vt:lpstr>
      <vt:lpstr>SWOT - анализ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ИПТО_Саввинов ВМ</dc:creator>
  <cp:lastModifiedBy>eukn</cp:lastModifiedBy>
  <cp:revision>358</cp:revision>
  <cp:lastPrinted>2012-08-31T03:36:23Z</cp:lastPrinted>
  <dcterms:created xsi:type="dcterms:W3CDTF">2012-08-27T00:59:16Z</dcterms:created>
  <dcterms:modified xsi:type="dcterms:W3CDTF">2016-05-13T04:15:24Z</dcterms:modified>
</cp:coreProperties>
</file>